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4"/>
  </p:sldMasterIdLst>
  <p:notesMasterIdLst>
    <p:notesMasterId r:id="rId23"/>
  </p:notesMasterIdLst>
  <p:handoutMasterIdLst>
    <p:handoutMasterId r:id="rId24"/>
  </p:handoutMasterIdLst>
  <p:sldIdLst>
    <p:sldId id="346" r:id="rId5"/>
    <p:sldId id="339" r:id="rId6"/>
    <p:sldId id="350" r:id="rId7"/>
    <p:sldId id="351" r:id="rId8"/>
    <p:sldId id="320" r:id="rId9"/>
    <p:sldId id="341" r:id="rId10"/>
    <p:sldId id="348" r:id="rId11"/>
    <p:sldId id="337" r:id="rId12"/>
    <p:sldId id="330" r:id="rId13"/>
    <p:sldId id="338" r:id="rId14"/>
    <p:sldId id="333" r:id="rId15"/>
    <p:sldId id="344" r:id="rId16"/>
    <p:sldId id="331" r:id="rId17"/>
    <p:sldId id="325" r:id="rId18"/>
    <p:sldId id="322" r:id="rId19"/>
    <p:sldId id="336" r:id="rId20"/>
    <p:sldId id="343" r:id="rId21"/>
    <p:sldId id="352" r:id="rId22"/>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44">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ey, Robert S CIV USN NAVIFOR SUFFOLK VA (USA)" initials="CRSCUNSV(" lastIdx="2" clrIdx="0">
    <p:extLst>
      <p:ext uri="{19B8F6BF-5375-455C-9EA6-DF929625EA0E}">
        <p15:presenceInfo xmlns:p15="http://schemas.microsoft.com/office/powerpoint/2012/main" userId="S-1-5-21-1801674531-2146617017-725345543-938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3399FF"/>
    <a:srgbClr val="969696"/>
    <a:srgbClr val="000066"/>
    <a:srgbClr val="F7E7DE"/>
    <a:srgbClr val="CC6600"/>
    <a:srgbClr val="FF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366B7-5F87-4972-BAD6-87BF7D13AA9B}" v="90" dt="2020-12-22T18:51:40.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0" autoAdjust="0"/>
    <p:restoredTop sz="90868" autoAdjust="0"/>
  </p:normalViewPr>
  <p:slideViewPr>
    <p:cSldViewPr>
      <p:cViewPr varScale="1">
        <p:scale>
          <a:sx n="103" d="100"/>
          <a:sy n="103" d="100"/>
        </p:scale>
        <p:origin x="876" y="96"/>
      </p:cViewPr>
      <p:guideLst>
        <p:guide orient="horz" pos="13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3828" y="-252"/>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03366B7-5F87-4972-BAD6-87BF7D13AA9B}"/>
    <pc:docChg chg="addSld modSld">
      <pc:chgData name="" userId="" providerId="" clId="Web-{103366B7-5F87-4972-BAD6-87BF7D13AA9B}" dt="2020-12-22T18:57:02.926" v="302"/>
      <pc:docMkLst>
        <pc:docMk/>
      </pc:docMkLst>
      <pc:sldChg chg="addSp delSp modSp">
        <pc:chgData name="" userId="" providerId="" clId="Web-{103366B7-5F87-4972-BAD6-87BF7D13AA9B}" dt="2020-12-22T18:51:40.765" v="231" actId="1076"/>
        <pc:sldMkLst>
          <pc:docMk/>
          <pc:sldMk cId="2593611424" sldId="337"/>
        </pc:sldMkLst>
        <pc:spChg chg="add del mod">
          <ac:chgData name="" userId="" providerId="" clId="Web-{103366B7-5F87-4972-BAD6-87BF7D13AA9B}" dt="2020-12-22T18:51:32.983" v="229"/>
          <ac:spMkLst>
            <pc:docMk/>
            <pc:sldMk cId="2593611424" sldId="337"/>
            <ac:spMk id="6" creationId="{144A9639-9CF0-40D4-9A23-20811BCD3DD3}"/>
          </ac:spMkLst>
        </pc:spChg>
        <pc:picChg chg="add mod">
          <ac:chgData name="" userId="" providerId="" clId="Web-{103366B7-5F87-4972-BAD6-87BF7D13AA9B}" dt="2020-12-22T18:51:40.765" v="231" actId="1076"/>
          <ac:picMkLst>
            <pc:docMk/>
            <pc:sldMk cId="2593611424" sldId="337"/>
            <ac:picMk id="5" creationId="{F241F1B8-7548-40FB-ADFB-4033681CAD63}"/>
          </ac:picMkLst>
        </pc:picChg>
      </pc:sldChg>
      <pc:sldChg chg="modSp">
        <pc:chgData name="" userId="" providerId="" clId="Web-{103366B7-5F87-4972-BAD6-87BF7D13AA9B}" dt="2020-12-22T18:41:03.378" v="19" actId="20577"/>
        <pc:sldMkLst>
          <pc:docMk/>
          <pc:sldMk cId="2690856748" sldId="339"/>
        </pc:sldMkLst>
        <pc:spChg chg="mod">
          <ac:chgData name="" userId="" providerId="" clId="Web-{103366B7-5F87-4972-BAD6-87BF7D13AA9B}" dt="2020-12-22T18:41:03.378" v="19" actId="20577"/>
          <ac:spMkLst>
            <pc:docMk/>
            <pc:sldMk cId="2690856748" sldId="339"/>
            <ac:spMk id="7" creationId="{00000000-0000-0000-0000-000000000000}"/>
          </ac:spMkLst>
        </pc:spChg>
      </pc:sldChg>
      <pc:sldChg chg="modNotes">
        <pc:chgData name="" userId="" providerId="" clId="Web-{103366B7-5F87-4972-BAD6-87BF7D13AA9B}" dt="2020-12-22T18:47:19.042" v="205"/>
        <pc:sldMkLst>
          <pc:docMk/>
          <pc:sldMk cId="2844379846" sldId="340"/>
        </pc:sldMkLst>
      </pc:sldChg>
      <pc:sldChg chg="addSp delSp modSp">
        <pc:chgData name="" userId="" providerId="" clId="Web-{103366B7-5F87-4972-BAD6-87BF7D13AA9B}" dt="2020-12-22T18:49:52.560" v="222" actId="14100"/>
        <pc:sldMkLst>
          <pc:docMk/>
          <pc:sldMk cId="3119330914" sldId="341"/>
        </pc:sldMkLst>
        <pc:spChg chg="add del mod">
          <ac:chgData name="" userId="" providerId="" clId="Web-{103366B7-5F87-4972-BAD6-87BF7D13AA9B}" dt="2020-12-22T18:49:42.310" v="220"/>
          <ac:spMkLst>
            <pc:docMk/>
            <pc:sldMk cId="3119330914" sldId="341"/>
            <ac:spMk id="6" creationId="{5ABFB453-43B8-4A5A-9FF2-CE76AF0436AC}"/>
          </ac:spMkLst>
        </pc:spChg>
        <pc:picChg chg="add mod">
          <ac:chgData name="" userId="" providerId="" clId="Web-{103366B7-5F87-4972-BAD6-87BF7D13AA9B}" dt="2020-12-22T18:48:59.715" v="208" actId="14100"/>
          <ac:picMkLst>
            <pc:docMk/>
            <pc:sldMk cId="3119330914" sldId="341"/>
            <ac:picMk id="2" creationId="{BFD6CE55-3E58-4F78-9EFC-CC100B79DB3C}"/>
          </ac:picMkLst>
        </pc:picChg>
        <pc:picChg chg="add mod">
          <ac:chgData name="" userId="" providerId="" clId="Web-{103366B7-5F87-4972-BAD6-87BF7D13AA9B}" dt="2020-12-22T18:49:52.560" v="222" actId="14100"/>
          <ac:picMkLst>
            <pc:docMk/>
            <pc:sldMk cId="3119330914" sldId="341"/>
            <ac:picMk id="5" creationId="{54FB26F9-6DD8-4DFD-813B-1C95812ECD6F}"/>
          </ac:picMkLst>
        </pc:picChg>
      </pc:sldChg>
      <pc:sldChg chg="modSp new modNotes">
        <pc:chgData name="" userId="" providerId="" clId="Web-{103366B7-5F87-4972-BAD6-87BF7D13AA9B}" dt="2020-12-22T18:57:02.926" v="302"/>
        <pc:sldMkLst>
          <pc:docMk/>
          <pc:sldMk cId="1414735970" sldId="350"/>
        </pc:sldMkLst>
        <pc:spChg chg="mod">
          <ac:chgData name="" userId="" providerId="" clId="Web-{103366B7-5F87-4972-BAD6-87BF7D13AA9B}" dt="2020-12-22T18:43:12.490" v="60" actId="20577"/>
          <ac:spMkLst>
            <pc:docMk/>
            <pc:sldMk cId="1414735970" sldId="350"/>
            <ac:spMk id="2" creationId="{06D9544D-394D-4562-B581-BD7B8B4CCE3A}"/>
          </ac:spMkLst>
        </pc:spChg>
        <pc:spChg chg="mod">
          <ac:chgData name="" userId="" providerId="" clId="Web-{103366B7-5F87-4972-BAD6-87BF7D13AA9B}" dt="2020-12-22T18:40:56.034" v="9" actId="20577"/>
          <ac:spMkLst>
            <pc:docMk/>
            <pc:sldMk cId="1414735970" sldId="350"/>
            <ac:spMk id="3" creationId="{9FACC607-5890-4E51-838B-F8BB965C6C67}"/>
          </ac:spMkLst>
        </pc:spChg>
      </pc:sldChg>
    </pc:docChg>
  </pc:docChgLst>
  <pc:docChgLst>
    <pc:chgData clId="Web-{4F294EDE-50CF-42EA-BC98-854D9A539FC7}"/>
    <pc:docChg chg="modSld">
      <pc:chgData name="" userId="" providerId="" clId="Web-{4F294EDE-50CF-42EA-BC98-854D9A539FC7}" dt="2020-12-23T12:10:59.904" v="1"/>
      <pc:docMkLst>
        <pc:docMk/>
      </pc:docMkLst>
      <pc:sldChg chg="modNotes">
        <pc:chgData name="" userId="" providerId="" clId="Web-{4F294EDE-50CF-42EA-BC98-854D9A539FC7}" dt="2020-12-23T12:10:59.904" v="1"/>
        <pc:sldMkLst>
          <pc:docMk/>
          <pc:sldMk cId="1414735970" sldId="35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7010400"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r>
              <a:rPr lang="en-US" dirty="0"/>
              <a:t>           STUDENT HANDBOOK                      UNCLASSIFIED</a:t>
            </a:r>
          </a:p>
        </p:txBody>
      </p:sp>
      <p:sp>
        <p:nvSpPr>
          <p:cNvPr id="83972" name="Rectangle 4"/>
          <p:cNvSpPr>
            <a:spLocks noGrp="1" noChangeArrowheads="1"/>
          </p:cNvSpPr>
          <p:nvPr>
            <p:ph type="ftr" sz="quarter" idx="2"/>
          </p:nvPr>
        </p:nvSpPr>
        <p:spPr bwMode="auto">
          <a:xfrm>
            <a:off x="1973589"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pPr algn="ctr"/>
            <a:r>
              <a:rPr lang="en-US" dirty="0"/>
              <a:t>UNCLASSIFIED</a:t>
            </a:r>
          </a:p>
        </p:txBody>
      </p:sp>
      <p:sp>
        <p:nvSpPr>
          <p:cNvPr id="2" name="Date Placeholder 1"/>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C2A2E86-E88D-4A3B-AC82-9D399DAA9847}" type="datetimeFigureOut">
              <a:rPr lang="en-US" smtClean="0"/>
              <a:t>5/25/2022</a:t>
            </a:fld>
            <a:endParaRPr lang="en-US"/>
          </a:p>
        </p:txBody>
      </p:sp>
    </p:spTree>
    <p:extLst>
      <p:ext uri="{BB962C8B-B14F-4D97-AF65-F5344CB8AC3E}">
        <p14:creationId xmlns:p14="http://schemas.microsoft.com/office/powerpoint/2010/main" val="3743162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endParaRPr lang="en-US"/>
          </a:p>
        </p:txBody>
      </p:sp>
      <p:sp>
        <p:nvSpPr>
          <p:cNvPr id="90115" name="Rectangle 3"/>
          <p:cNvSpPr>
            <a:spLocks noGrp="1" noChangeArrowheads="1"/>
          </p:cNvSpPr>
          <p:nvPr>
            <p:ph type="dt" idx="1"/>
          </p:nvPr>
        </p:nvSpPr>
        <p:spPr bwMode="auto">
          <a:xfrm>
            <a:off x="3972295"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lgn="r">
              <a:defRPr sz="1200"/>
            </a:lvl1pPr>
          </a:lstStyle>
          <a:p>
            <a:endParaRPr lang="en-US"/>
          </a:p>
        </p:txBody>
      </p:sp>
      <p:sp>
        <p:nvSpPr>
          <p:cNvPr id="90116" name="Rectangle 4"/>
          <p:cNvSpPr>
            <a:spLocks noGrp="1" noRot="1" noChangeAspect="1" noChangeArrowheads="1" noTextEdit="1"/>
          </p:cNvSpPr>
          <p:nvPr>
            <p:ph type="sldImg" idx="2"/>
          </p:nvPr>
        </p:nvSpPr>
        <p:spPr bwMode="auto">
          <a:xfrm>
            <a:off x="1135063" y="687388"/>
            <a:ext cx="4681537" cy="3511550"/>
          </a:xfrm>
          <a:prstGeom prst="rect">
            <a:avLst/>
          </a:prstGeom>
          <a:noFill/>
          <a:ln w="9525">
            <a:solidFill>
              <a:srgbClr val="000000"/>
            </a:solidFill>
            <a:miter lim="800000"/>
            <a:headEnd/>
            <a:tailEnd/>
          </a:ln>
          <a:effectLst/>
        </p:spPr>
      </p:sp>
      <p:sp>
        <p:nvSpPr>
          <p:cNvPr id="90117" name="Rectangle 5"/>
          <p:cNvSpPr>
            <a:spLocks noGrp="1" noChangeArrowheads="1"/>
          </p:cNvSpPr>
          <p:nvPr>
            <p:ph type="body" sz="quarter" idx="3"/>
          </p:nvPr>
        </p:nvSpPr>
        <p:spPr bwMode="auto">
          <a:xfrm>
            <a:off x="916683" y="4427917"/>
            <a:ext cx="5194539" cy="4198887"/>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8" name="Rectangle 6"/>
          <p:cNvSpPr>
            <a:spLocks noGrp="1" noChangeArrowheads="1"/>
          </p:cNvSpPr>
          <p:nvPr>
            <p:ph type="ftr" sz="quarter" idx="4"/>
          </p:nvPr>
        </p:nvSpPr>
        <p:spPr bwMode="auto">
          <a:xfrm>
            <a:off x="0"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endParaRPr lang="en-US"/>
          </a:p>
        </p:txBody>
      </p:sp>
      <p:sp>
        <p:nvSpPr>
          <p:cNvPr id="90119" name="Rectangle 7"/>
          <p:cNvSpPr>
            <a:spLocks noGrp="1" noChangeArrowheads="1"/>
          </p:cNvSpPr>
          <p:nvPr>
            <p:ph type="sldNum" sz="quarter" idx="5"/>
          </p:nvPr>
        </p:nvSpPr>
        <p:spPr bwMode="auto">
          <a:xfrm>
            <a:off x="3972295"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lgn="r">
              <a:defRPr sz="1200"/>
            </a:lvl1pPr>
          </a:lstStyle>
          <a:p>
            <a:fld id="{6EE8D9D1-C5BB-482B-9079-B03CA147F87C}" type="slidenum">
              <a:rPr lang="en-US"/>
              <a:pPr/>
              <a:t>‹#›</a:t>
            </a:fld>
            <a:endParaRPr lang="en-US"/>
          </a:p>
        </p:txBody>
      </p:sp>
    </p:spTree>
    <p:extLst>
      <p:ext uri="{BB962C8B-B14F-4D97-AF65-F5344CB8AC3E}">
        <p14:creationId xmlns:p14="http://schemas.microsoft.com/office/powerpoint/2010/main" val="198977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-Explain that the SECNAV Instruction is the Navy's OPSEC instruction dated May 2019.</a:t>
            </a:r>
          </a:p>
          <a:p>
            <a:r>
              <a:rPr lang="en-US" dirty="0">
                <a:latin typeface="Calibri"/>
                <a:cs typeface="Calibri"/>
              </a:rPr>
              <a:t>-The DoD Instruction is the </a:t>
            </a:r>
            <a:r>
              <a:rPr lang="en-US" dirty="0">
                <a:latin typeface="Times New Roman"/>
                <a:cs typeface="Times New Roman"/>
              </a:rPr>
              <a:t>DoD's Internet Services and Internet-Based </a:t>
            </a:r>
            <a:r>
              <a:rPr lang="en-US" dirty="0" smtClean="0">
                <a:latin typeface="Times New Roman"/>
                <a:cs typeface="Times New Roman"/>
              </a:rPr>
              <a:t>Capabilities, applications and messaging, 2 January 2019</a:t>
            </a:r>
            <a:r>
              <a:rPr lang="en-US" dirty="0">
                <a:latin typeface="Times New Roman"/>
                <a:cs typeface="Times New Roman"/>
              </a:rPr>
              <a:t> </a:t>
            </a:r>
            <a:endParaRPr lang="en-US" dirty="0">
              <a:cs typeface="Times New Roman"/>
            </a:endParaRPr>
          </a:p>
        </p:txBody>
      </p:sp>
      <p:sp>
        <p:nvSpPr>
          <p:cNvPr id="4" name="Slide Number Placeholder 3"/>
          <p:cNvSpPr>
            <a:spLocks noGrp="1"/>
          </p:cNvSpPr>
          <p:nvPr>
            <p:ph type="sldNum" sz="quarter" idx="5"/>
          </p:nvPr>
        </p:nvSpPr>
        <p:spPr/>
        <p:txBody>
          <a:bodyPr/>
          <a:lstStyle/>
          <a:p>
            <a:fld id="{6EE8D9D1-C5BB-482B-9079-B03CA147F87C}" type="slidenum">
              <a:rPr lang="en-US"/>
              <a:pPr/>
              <a:t>3</a:t>
            </a:fld>
            <a:endParaRPr lang="en-US"/>
          </a:p>
        </p:txBody>
      </p:sp>
    </p:spTree>
    <p:extLst>
      <p:ext uri="{BB962C8B-B14F-4D97-AF65-F5344CB8AC3E}">
        <p14:creationId xmlns:p14="http://schemas.microsoft.com/office/powerpoint/2010/main" val="2008881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How to recognize Cat Phishing?</a:t>
            </a:r>
          </a:p>
          <a:p>
            <a:pPr lvl="1"/>
            <a:r>
              <a:rPr lang="en-US" dirty="0"/>
              <a:t>They’re too good to be true - May be the earliest warning sign. Catfish generally create fake online identities to seem more attractive than they really are. </a:t>
            </a:r>
          </a:p>
          <a:p>
            <a:pPr lvl="1"/>
            <a:r>
              <a:rPr lang="en-US" dirty="0"/>
              <a:t>Their profile is new or incomplete - Catfish have to keep details of an assumed identity straight, limiting the number of photos and personal information.</a:t>
            </a:r>
          </a:p>
          <a:p>
            <a:pPr lvl="1"/>
            <a:r>
              <a:rPr lang="en-US" dirty="0"/>
              <a:t>They move quickly - Catfish become very close very quickly.</a:t>
            </a:r>
          </a:p>
          <a:p>
            <a:pPr lvl="1"/>
            <a:r>
              <a:rPr lang="en-US" u="sng" dirty="0"/>
              <a:t>They won’t meet you</a:t>
            </a:r>
            <a:r>
              <a:rPr lang="en-US" dirty="0"/>
              <a:t> - This is the classic warning sign. The game is up when a fake online identity or profile is revealed. Because of this, a catfish will often avoid meeting you. Inventing stories about work emergencies, personal problems, or sick friends and relatives are common tactics for getting out of a face-to-face meeting.</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12</a:t>
            </a:fld>
            <a:endParaRPr lang="en-US"/>
          </a:p>
        </p:txBody>
      </p:sp>
    </p:spTree>
    <p:extLst>
      <p:ext uri="{BB962C8B-B14F-4D97-AF65-F5344CB8AC3E}">
        <p14:creationId xmlns:p14="http://schemas.microsoft.com/office/powerpoint/2010/main" val="4265439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068EBB0-1FF9-41C7-A272-AEE177BB32A8}" type="slidenum">
              <a:rPr lang="en-US"/>
              <a:pPr/>
              <a:t>13</a:t>
            </a:fld>
            <a:endParaRPr lang="en-US"/>
          </a:p>
        </p:txBody>
      </p:sp>
      <p:sp>
        <p:nvSpPr>
          <p:cNvPr id="149506" name="Rectangle 2"/>
          <p:cNvSpPr>
            <a:spLocks noGrp="1" noRot="1" noChangeAspect="1" noChangeArrowheads="1" noTextEdit="1"/>
          </p:cNvSpPr>
          <p:nvPr>
            <p:ph type="sldImg"/>
          </p:nvPr>
        </p:nvSpPr>
        <p:spPr>
          <a:xfrm>
            <a:off x="1181100" y="696913"/>
            <a:ext cx="4648200" cy="3486150"/>
          </a:xfrm>
          <a:ln/>
        </p:spPr>
      </p:sp>
      <p:sp>
        <p:nvSpPr>
          <p:cNvPr id="149507" name="Rectangle 3"/>
          <p:cNvSpPr>
            <a:spLocks noGrp="1" noChangeArrowheads="1"/>
          </p:cNvSpPr>
          <p:nvPr>
            <p:ph type="body" idx="1"/>
          </p:nvPr>
        </p:nvSpPr>
        <p:spPr>
          <a:xfrm>
            <a:off x="934190" y="4415194"/>
            <a:ext cx="5142020" cy="4184573"/>
          </a:xfrm>
        </p:spPr>
        <p:txBody>
          <a:bodyPr/>
          <a:lstStyle/>
          <a:p>
            <a:pPr lvl="0"/>
            <a:r>
              <a:rPr lang="en-US" dirty="0" smtClean="0"/>
              <a:t>Scam that attempts to gain personal knowledge via phone call</a:t>
            </a:r>
          </a:p>
          <a:p>
            <a:pPr lvl="0"/>
            <a:endParaRPr lang="en-US" dirty="0" smtClean="0"/>
          </a:p>
          <a:p>
            <a:pPr lvl="0"/>
            <a:r>
              <a:rPr lang="en-US" dirty="0" smtClean="0"/>
              <a:t>Imitates legitimate business</a:t>
            </a:r>
          </a:p>
          <a:p>
            <a:pPr lvl="0"/>
            <a:endParaRPr lang="en-US" dirty="0" smtClean="0"/>
          </a:p>
          <a:p>
            <a:pPr lvl="0"/>
            <a:r>
              <a:rPr lang="en-US" dirty="0" smtClean="0"/>
              <a:t>Usually warns victim of fraudulent use of credit card or bank account</a:t>
            </a:r>
          </a:p>
          <a:p>
            <a:pPr lvl="0"/>
            <a:endParaRPr lang="en-US" dirty="0" smtClean="0"/>
          </a:p>
          <a:p>
            <a:pPr lvl="0"/>
            <a:r>
              <a:rPr lang="en-US" dirty="0" smtClean="0"/>
              <a:t>Requests banking information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Scam that uses text messages to trick victims into downloading a Trojan horse or virus onto their mobile device</a:t>
            </a:r>
          </a:p>
          <a:p>
            <a:pPr lvl="0"/>
            <a:endParaRPr lang="en-US" dirty="0" smtClean="0"/>
          </a:p>
          <a:p>
            <a:pPr lvl="0"/>
            <a:r>
              <a:rPr lang="en-US" dirty="0" smtClean="0"/>
              <a:t>May prompt victim to call a number</a:t>
            </a:r>
          </a:p>
          <a:p>
            <a:pPr lvl="0"/>
            <a:endParaRPr lang="en-US" dirty="0" smtClean="0"/>
          </a:p>
          <a:p>
            <a:pPr lvl="0"/>
            <a:r>
              <a:rPr lang="en-US" dirty="0" smtClean="0"/>
              <a:t>Personal information (bank, credit card, </a:t>
            </a:r>
            <a:r>
              <a:rPr lang="en-US" dirty="0" err="1" smtClean="0"/>
              <a:t>etc</a:t>
            </a:r>
            <a:r>
              <a:rPr lang="en-US" dirty="0" smtClean="0"/>
              <a:t>) will be requested</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14</a:t>
            </a:fld>
            <a:endParaRPr lang="en-US"/>
          </a:p>
        </p:txBody>
      </p:sp>
    </p:spTree>
    <p:extLst>
      <p:ext uri="{BB962C8B-B14F-4D97-AF65-F5344CB8AC3E}">
        <p14:creationId xmlns:p14="http://schemas.microsoft.com/office/powerpoint/2010/main" val="1779691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Phishing scams may (or may not) have easily recognizable characteristics</a:t>
            </a:r>
          </a:p>
          <a:p>
            <a:pPr lvl="1"/>
            <a:r>
              <a:rPr lang="en-US" dirty="0" smtClean="0"/>
              <a:t>Spelling and punctuation errors</a:t>
            </a:r>
          </a:p>
          <a:p>
            <a:pPr lvl="1"/>
            <a:r>
              <a:rPr lang="en-US" dirty="0" smtClean="0"/>
              <a:t>Using threats to get people to give up their personal information</a:t>
            </a:r>
          </a:p>
          <a:p>
            <a:pPr lvl="1"/>
            <a:r>
              <a:rPr lang="en-US" dirty="0" smtClean="0"/>
              <a:t>Enticing subject lines </a:t>
            </a:r>
          </a:p>
          <a:p>
            <a:pPr lvl="1"/>
            <a:r>
              <a:rPr lang="en-US" dirty="0" smtClean="0"/>
              <a:t>Include a link to a web site requesting personal information </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15</a:t>
            </a:fld>
            <a:endParaRPr lang="en-US"/>
          </a:p>
        </p:txBody>
      </p:sp>
    </p:spTree>
    <p:extLst>
      <p:ext uri="{BB962C8B-B14F-4D97-AF65-F5344CB8AC3E}">
        <p14:creationId xmlns:p14="http://schemas.microsoft.com/office/powerpoint/2010/main" val="3540882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Protect yourself from phishing scams:</a:t>
            </a:r>
          </a:p>
          <a:p>
            <a:r>
              <a:rPr lang="en-US" sz="1200" dirty="0"/>
              <a:t>-Do not register official government/.mil email accounts with any commercial websites.</a:t>
            </a:r>
          </a:p>
          <a:p>
            <a:r>
              <a:rPr lang="en-US" sz="1200" dirty="0"/>
              <a:t>-Patch/update web browsers as needed.</a:t>
            </a:r>
          </a:p>
          <a:p>
            <a:r>
              <a:rPr lang="en-US" sz="1200" dirty="0"/>
              <a:t>-Beware the unknown sender or sensational subject line.</a:t>
            </a:r>
          </a:p>
          <a:p>
            <a:r>
              <a:rPr lang="en-US" sz="1200" dirty="0"/>
              <a:t>-You will never get a free iPad, don’t fill anything out.</a:t>
            </a:r>
          </a:p>
          <a:p>
            <a:r>
              <a:rPr lang="en-US" sz="1200" dirty="0"/>
              <a:t>-When in doubt, call your financial institutions to verify if your account has been compromised.</a:t>
            </a:r>
          </a:p>
          <a:p>
            <a:r>
              <a:rPr lang="en-US" sz="1200" dirty="0"/>
              <a:t>-Do not follow links included in emails or text messages, use a known good link instead.</a:t>
            </a:r>
          </a:p>
          <a:p>
            <a:r>
              <a:rPr lang="en-US" sz="1200" dirty="0"/>
              <a:t>-Digitally sign and encrypt emails where ever possible. </a:t>
            </a:r>
          </a:p>
          <a:p>
            <a:r>
              <a:rPr lang="en-US" sz="1200" dirty="0"/>
              <a:t>-Only follow links or  download attachments from digitally signed emails. </a:t>
            </a:r>
          </a:p>
          <a:p>
            <a:r>
              <a:rPr lang="en-US" sz="1200" dirty="0"/>
              <a:t>-Do not follow links to unsubscribe from spam, simply mark as spam and delete. </a:t>
            </a:r>
          </a:p>
          <a:p>
            <a:r>
              <a:rPr lang="en-US" sz="1200" dirty="0"/>
              <a:t>-Do not make security challenge answers for account validation easy to guess/learn details.</a:t>
            </a:r>
          </a:p>
          <a:p>
            <a:r>
              <a:rPr lang="en-US" dirty="0"/>
              <a:t> </a:t>
            </a:r>
          </a:p>
        </p:txBody>
      </p:sp>
      <p:sp>
        <p:nvSpPr>
          <p:cNvPr id="4" name="Slide Number Placeholder 3"/>
          <p:cNvSpPr>
            <a:spLocks noGrp="1"/>
          </p:cNvSpPr>
          <p:nvPr>
            <p:ph type="sldNum" sz="quarter" idx="10"/>
          </p:nvPr>
        </p:nvSpPr>
        <p:spPr/>
        <p:txBody>
          <a:bodyPr/>
          <a:lstStyle/>
          <a:p>
            <a:fld id="{6EE8D9D1-C5BB-482B-9079-B03CA147F87C}" type="slidenum">
              <a:rPr lang="en-US" smtClean="0"/>
              <a:pPr/>
              <a:t>16</a:t>
            </a:fld>
            <a:endParaRPr lang="en-US"/>
          </a:p>
        </p:txBody>
      </p:sp>
    </p:spTree>
    <p:extLst>
      <p:ext uri="{BB962C8B-B14F-4D97-AF65-F5344CB8AC3E}">
        <p14:creationId xmlns:p14="http://schemas.microsoft.com/office/powerpoint/2010/main" val="125299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39BB8C1-199E-44AB-AEC9-D84D418FF287}" type="slidenum">
              <a:rPr lang="en-US" smtClean="0"/>
              <a:pPr/>
              <a:t>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b="1" dirty="0"/>
              <a:t>Operations Security</a:t>
            </a:r>
            <a:r>
              <a:rPr lang="en-US" dirty="0"/>
              <a:t>: 1. A systematic, proven process by which a government, organization, or individual can identify, control, and protect generally unclassified information about an operation/activity and, thus, deny or mitigate an adversary's/competitor's ability to compromise or interrupt said operation/activity (NSC 1988). 2. OPSEC is a </a:t>
            </a:r>
            <a:r>
              <a:rPr lang="en-US" dirty="0" smtClean="0"/>
              <a:t>cycle </a:t>
            </a:r>
            <a:r>
              <a:rPr lang="en-US" dirty="0"/>
              <a:t>of identifying critical information and subsequently analyzing friendly actions attendant to military operations and other activities to (a) identify those actions that can be observed by adversary intelligence systems, (b) determine indicators adversary intelligence systems might obtain that could be interpreted or pieced together to derive critical information in time to be useful to adversaries, and select and execute measures that eliminate or reduce to an acceptable level the vulnerabilities of friendly actions to adversary exploitation (DOD JP 1994; JCS 1997). </a:t>
            </a:r>
          </a:p>
          <a:p>
            <a:pPr eaLnBrk="1" hangingPunct="1"/>
            <a:endParaRPr lang="en-US" dirty="0"/>
          </a:p>
          <a:p>
            <a:pPr eaLnBrk="1" hangingPunct="1"/>
            <a:r>
              <a:rPr lang="en-US" b="1" dirty="0"/>
              <a:t>Operations Security </a:t>
            </a:r>
            <a:r>
              <a:rPr lang="en-US" b="1" dirty="0" smtClean="0"/>
              <a:t>Cycle</a:t>
            </a:r>
            <a:r>
              <a:rPr lang="en-US" dirty="0" smtClean="0"/>
              <a:t>: </a:t>
            </a:r>
            <a:r>
              <a:rPr lang="en-US" dirty="0"/>
              <a:t>An analytical </a:t>
            </a:r>
            <a:r>
              <a:rPr lang="en-US" dirty="0" smtClean="0"/>
              <a:t>cycle </a:t>
            </a:r>
            <a:r>
              <a:rPr lang="en-US" dirty="0"/>
              <a:t>that involves </a:t>
            </a:r>
            <a:r>
              <a:rPr lang="en-US" dirty="0" smtClean="0"/>
              <a:t>six</a:t>
            </a:r>
            <a:r>
              <a:rPr lang="en-US" baseline="0" dirty="0" smtClean="0"/>
              <a:t> steps</a:t>
            </a:r>
            <a:r>
              <a:rPr lang="en-US" dirty="0" smtClean="0"/>
              <a:t>: </a:t>
            </a:r>
            <a:r>
              <a:rPr lang="en-US" dirty="0"/>
              <a:t>identification of </a:t>
            </a:r>
            <a:r>
              <a:rPr lang="en-US" b="1" dirty="0"/>
              <a:t>critical information, </a:t>
            </a:r>
            <a:r>
              <a:rPr lang="en-US" dirty="0"/>
              <a:t>analysis of threats, </a:t>
            </a:r>
            <a:r>
              <a:rPr lang="en-US" b="1" dirty="0"/>
              <a:t>analysis of vulnerabilities</a:t>
            </a:r>
            <a:r>
              <a:rPr lang="en-US" dirty="0"/>
              <a:t>, assessment of risks</a:t>
            </a:r>
            <a:r>
              <a:rPr lang="en-US" dirty="0" smtClean="0"/>
              <a:t>, </a:t>
            </a:r>
            <a:r>
              <a:rPr lang="en-US" dirty="0"/>
              <a:t>application of appropriate </a:t>
            </a:r>
            <a:r>
              <a:rPr lang="en-US" dirty="0" smtClean="0"/>
              <a:t>countermeasures and</a:t>
            </a:r>
            <a:r>
              <a:rPr lang="en-US" baseline="0" dirty="0" smtClean="0"/>
              <a:t> periodic assessment of effectiveness. (NSPM-28).</a:t>
            </a:r>
            <a:endParaRPr lang="en-US" dirty="0" smtClean="0"/>
          </a:p>
          <a:p>
            <a:pPr eaLnBrk="1" hangingPunct="1"/>
            <a:endParaRPr lang="en-US" dirty="0"/>
          </a:p>
          <a:p>
            <a:pPr eaLnBrk="1" hangingPunct="1"/>
            <a:r>
              <a:rPr lang="en-US" dirty="0"/>
              <a:t>Completing</a:t>
            </a:r>
            <a:r>
              <a:rPr lang="en-US" baseline="0" dirty="0"/>
              <a:t> this </a:t>
            </a:r>
            <a:r>
              <a:rPr lang="en-US" baseline="0" dirty="0" smtClean="0"/>
              <a:t>cycle </a:t>
            </a:r>
            <a:r>
              <a:rPr lang="en-US" baseline="0" dirty="0"/>
              <a:t>will allow commanders to make informed risk based decisions on what information they need to protect and </a:t>
            </a:r>
            <a:r>
              <a:rPr lang="en-US" baseline="0" dirty="0" smtClean="0"/>
              <a:t>how to </a:t>
            </a:r>
            <a:r>
              <a:rPr lang="en-US" baseline="0" dirty="0"/>
              <a:t>protect it. </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89387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Phishing is a criminal mechanism employing both social</a:t>
            </a:r>
            <a:r>
              <a:rPr lang="en-US" baseline="0" dirty="0"/>
              <a:t> </a:t>
            </a:r>
            <a:r>
              <a:rPr lang="en-US" dirty="0"/>
              <a:t>engineering and technical subterfuge to steal consumers’</a:t>
            </a:r>
            <a:r>
              <a:rPr lang="en-US" baseline="0" dirty="0"/>
              <a:t> </a:t>
            </a:r>
            <a:r>
              <a:rPr lang="en-US" dirty="0"/>
              <a:t>personal identity data and financial account credentials.</a:t>
            </a:r>
            <a:r>
              <a:rPr lang="en-US" baseline="0" dirty="0"/>
              <a:t>  </a:t>
            </a:r>
            <a:r>
              <a:rPr lang="en-US" dirty="0"/>
              <a:t>Social engineering schemes use spoofed e-mails</a:t>
            </a:r>
          </a:p>
          <a:p>
            <a:pPr eaLnBrk="1" hangingPunct="1"/>
            <a:r>
              <a:rPr lang="en-US" dirty="0"/>
              <a:t>purporting to be from legitimate businesses and</a:t>
            </a:r>
            <a:r>
              <a:rPr lang="en-US" baseline="0" dirty="0"/>
              <a:t> </a:t>
            </a:r>
            <a:r>
              <a:rPr lang="en-US" dirty="0"/>
              <a:t>agencies, designed to lead consumers to counterfeit</a:t>
            </a:r>
            <a:r>
              <a:rPr lang="en-US" baseline="0" dirty="0"/>
              <a:t> </a:t>
            </a:r>
            <a:r>
              <a:rPr lang="en-US" dirty="0"/>
              <a:t>websites that trick recipients into divulging financial data such as usernames and passwords. Technical</a:t>
            </a:r>
            <a:r>
              <a:rPr lang="en-US" baseline="0" dirty="0"/>
              <a:t> </a:t>
            </a:r>
            <a:r>
              <a:rPr lang="en-US" dirty="0"/>
              <a:t>subterfuge</a:t>
            </a:r>
            <a:r>
              <a:rPr lang="en-US" baseline="0" dirty="0"/>
              <a:t> </a:t>
            </a:r>
            <a:r>
              <a:rPr lang="en-US" dirty="0"/>
              <a:t>schemes plant </a:t>
            </a:r>
            <a:r>
              <a:rPr lang="en-US" dirty="0" err="1"/>
              <a:t>crimeware</a:t>
            </a:r>
            <a:r>
              <a:rPr lang="en-US" dirty="0"/>
              <a:t> onto PCs to steal</a:t>
            </a:r>
            <a:r>
              <a:rPr lang="en-US" baseline="0" dirty="0"/>
              <a:t> </a:t>
            </a:r>
            <a:r>
              <a:rPr lang="en-US" dirty="0"/>
              <a:t>credentials directly, often using systems to intercept</a:t>
            </a:r>
            <a:r>
              <a:rPr lang="en-US" baseline="0" dirty="0"/>
              <a:t> </a:t>
            </a:r>
            <a:r>
              <a:rPr lang="en-US" dirty="0"/>
              <a:t>consumers online account user names and passwords --</a:t>
            </a:r>
            <a:r>
              <a:rPr lang="en-US" baseline="0" dirty="0"/>
              <a:t> </a:t>
            </a:r>
            <a:r>
              <a:rPr lang="en-US" dirty="0"/>
              <a:t>and to corrupt local navigational infrastructures to</a:t>
            </a:r>
            <a:r>
              <a:rPr lang="en-US" baseline="0" dirty="0"/>
              <a:t> </a:t>
            </a:r>
            <a:r>
              <a:rPr lang="en-US" dirty="0"/>
              <a:t>misdirect consumers to counterfeit websites (or authentic</a:t>
            </a:r>
            <a:r>
              <a:rPr lang="en-US" baseline="0" dirty="0"/>
              <a:t> </a:t>
            </a:r>
            <a:r>
              <a:rPr lang="en-US" dirty="0"/>
              <a:t>websites through phisher-controlled proxies used to</a:t>
            </a:r>
            <a:r>
              <a:rPr lang="en-US" baseline="0" dirty="0"/>
              <a:t> </a:t>
            </a:r>
            <a:r>
              <a:rPr lang="en-US" dirty="0"/>
              <a:t>monitor and intercept consumers’ keystrokes).</a:t>
            </a:r>
            <a:endParaRPr lang="en-US" b="1" dirty="0"/>
          </a:p>
          <a:p>
            <a:pPr eaLnBrk="1" hangingPunct="1"/>
            <a:endParaRPr lang="en-US" b="1" dirty="0"/>
          </a:p>
          <a:p>
            <a:pPr eaLnBrk="1" hangingPunct="1"/>
            <a:r>
              <a:rPr lang="en-US" b="1" dirty="0"/>
              <a:t>Operations Security</a:t>
            </a:r>
            <a:r>
              <a:rPr lang="en-US" dirty="0"/>
              <a:t>: 1. A systematic, proven process by which a government, organization, or individual can identify, control, and protect generally unclassified information about an operation/activity and, thus, deny or mitigate an adversary's/competitor's ability to compromise or interrupt said operation/activity (NSC 1988). 2. OPSEC is a process of identifying critical information and subsequently analyzing friendly actions attendant to military operations and other activities to (a) identify those actions that can be observed by adversary intelligence systems, (b) determine indicators adversary intelligence systems might obtain that could be interpreted or pieced together to derive critical information in time to be useful to adversaries, and select and execute measures that eliminate or reduce to an acceptable level the vulnerabilities of friendly actions to adversary exploitation (DOD JP 1994; JCS 1997). </a:t>
            </a:r>
          </a:p>
          <a:p>
            <a:pPr eaLnBrk="1" hangingPunct="1"/>
            <a:endParaRPr lang="en-US" dirty="0"/>
          </a:p>
          <a:p>
            <a:pPr eaLnBrk="1" hangingPunct="1"/>
            <a:r>
              <a:rPr lang="en-US" b="1" dirty="0"/>
              <a:t>Operations Security process</a:t>
            </a:r>
            <a:r>
              <a:rPr lang="en-US" dirty="0"/>
              <a:t>: An analytical process that involves five components: identification of critical information, analysis of threats, analysis of vulnerabilities, assessment of risks, and application of appropriate countermeasures (NSC 1988). </a:t>
            </a:r>
          </a:p>
          <a:p>
            <a:pPr eaLnBrk="1" hangingPunct="1"/>
            <a:endParaRPr lang="en-US" dirty="0"/>
          </a:p>
          <a:p>
            <a:pPr eaLnBrk="1" hangingPunct="1"/>
            <a:r>
              <a:rPr lang="en-US" dirty="0"/>
              <a:t>Source: http://www.ioss.gov/glossary.html#o</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5</a:t>
            </a:fld>
            <a:endParaRPr lang="en-US"/>
          </a:p>
        </p:txBody>
      </p:sp>
    </p:spTree>
    <p:extLst>
      <p:ext uri="{BB962C8B-B14F-4D97-AF65-F5344CB8AC3E}">
        <p14:creationId xmlns:p14="http://schemas.microsoft.com/office/powerpoint/2010/main" val="293863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three elements are present in the majority of phishing attacks. If the attacker is successfully able to accomplish the first two steps the third is almost inevitable.</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6</a:t>
            </a:fld>
            <a:endParaRPr lang="en-US"/>
          </a:p>
        </p:txBody>
      </p:sp>
    </p:spTree>
    <p:extLst>
      <p:ext uri="{BB962C8B-B14F-4D97-AF65-F5344CB8AC3E}">
        <p14:creationId xmlns:p14="http://schemas.microsoft.com/office/powerpoint/2010/main" val="418573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you’ll still see spelling errors, but the “bad guys” are getting much better, and oftentimes they’ll be no grammar or spelling mistakes.</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7</a:t>
            </a:fld>
            <a:endParaRPr lang="en-US"/>
          </a:p>
        </p:txBody>
      </p:sp>
    </p:spTree>
    <p:extLst>
      <p:ext uri="{BB962C8B-B14F-4D97-AF65-F5344CB8AC3E}">
        <p14:creationId xmlns:p14="http://schemas.microsoft.com/office/powerpoint/2010/main" val="227408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a:t>
            </a:r>
            <a:r>
              <a:rPr lang="en-US" baseline="0" dirty="0"/>
              <a:t> most popular phishing techniques, especially around tax season.</a:t>
            </a:r>
          </a:p>
          <a:p>
            <a:r>
              <a:rPr lang="en-US" baseline="0" dirty="0"/>
              <a:t>-IRS does not send these types of emails.</a:t>
            </a:r>
          </a:p>
          <a:p>
            <a:r>
              <a:rPr lang="en-US" dirty="0"/>
              <a:t>-Report</a:t>
            </a:r>
            <a:r>
              <a:rPr lang="en-US" baseline="0" dirty="0"/>
              <a:t> these attempts to phishing@irs.gov</a:t>
            </a:r>
          </a:p>
          <a:p>
            <a:endParaRPr lang="en-US" baseline="0" dirty="0"/>
          </a:p>
          <a:p>
            <a:r>
              <a:rPr lang="en-US" b="1" dirty="0">
                <a:effectLst/>
              </a:rPr>
              <a:t>Phishing Remains on the IRS “Dirty Dozen” List of Tax Scams for the 2016 Filing Season</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8</a:t>
            </a:fld>
            <a:endParaRPr lang="en-US"/>
          </a:p>
        </p:txBody>
      </p:sp>
    </p:spTree>
    <p:extLst>
      <p:ext uri="{BB962C8B-B14F-4D97-AF65-F5344CB8AC3E}">
        <p14:creationId xmlns:p14="http://schemas.microsoft.com/office/powerpoint/2010/main" val="372461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6D9792E-64D0-4D99-A79F-767BDCDB9448}" type="slidenum">
              <a:rPr lang="en-US"/>
              <a:pPr/>
              <a:t>9</a:t>
            </a:fld>
            <a:endParaRPr lang="en-US"/>
          </a:p>
        </p:txBody>
      </p:sp>
      <p:sp>
        <p:nvSpPr>
          <p:cNvPr id="147458" name="Rectangle 2"/>
          <p:cNvSpPr>
            <a:spLocks noGrp="1" noRot="1" noChangeAspect="1" noChangeArrowheads="1" noTextEdit="1"/>
          </p:cNvSpPr>
          <p:nvPr>
            <p:ph type="sldImg"/>
          </p:nvPr>
        </p:nvSpPr>
        <p:spPr>
          <a:xfrm>
            <a:off x="1181100" y="696913"/>
            <a:ext cx="4648200" cy="3486150"/>
          </a:xfrm>
          <a:ln/>
        </p:spPr>
      </p:sp>
      <p:sp>
        <p:nvSpPr>
          <p:cNvPr id="147459" name="Rectangle 3"/>
          <p:cNvSpPr>
            <a:spLocks noGrp="1" noChangeArrowheads="1"/>
          </p:cNvSpPr>
          <p:nvPr>
            <p:ph type="body" idx="1"/>
          </p:nvPr>
        </p:nvSpPr>
        <p:spPr>
          <a:xfrm>
            <a:off x="934190" y="4415194"/>
            <a:ext cx="5142020" cy="4184573"/>
          </a:xfrm>
        </p:spPr>
        <p:txBody>
          <a:bodyPr/>
          <a:lstStyle/>
          <a:p>
            <a:r>
              <a:rPr lang="en-US" dirty="0">
                <a:effectLst/>
              </a:rPr>
              <a:t>Spear phishing is a new form of phishing being seen more frequently in 2015.  A spear phishing attack is usually an attack targeted at an individual within a company.  Attackers use specific information about their target to craft an email that is tailored toward the target.  These emails often look like they are from your bank or from a close friend or relative to trick the target into believing that the message sender is authentic.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Anatomy of a Spear</a:t>
            </a:r>
            <a:r>
              <a:rPr lang="en-US" baseline="0" dirty="0" smtClean="0"/>
              <a:t> Phishing attack.  Run through the steps as depicted on the slide.</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10</a:t>
            </a:fld>
            <a:endParaRPr lang="en-US"/>
          </a:p>
        </p:txBody>
      </p:sp>
    </p:spTree>
    <p:extLst>
      <p:ext uri="{BB962C8B-B14F-4D97-AF65-F5344CB8AC3E}">
        <p14:creationId xmlns:p14="http://schemas.microsoft.com/office/powerpoint/2010/main" val="3792092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Snap Chat</a:t>
            </a:r>
            <a:r>
              <a:rPr lang="en-US" baseline="0" dirty="0"/>
              <a:t> Hack 1 March 2016</a:t>
            </a:r>
          </a:p>
          <a:p>
            <a:endParaRPr lang="en-US" baseline="0" dirty="0"/>
          </a:p>
          <a:p>
            <a:r>
              <a:rPr lang="en-US" dirty="0"/>
              <a:t>http://www.dclsearch.com/snapchat-hit-by-ceo-email-scam-as-whaling-attacks-increase/</a:t>
            </a:r>
          </a:p>
          <a:p>
            <a:endParaRPr lang="en-US" dirty="0"/>
          </a:p>
          <a:p>
            <a:r>
              <a:rPr lang="en-US" sz="1200" dirty="0">
                <a:effectLst/>
              </a:rPr>
              <a:t>The executive director of finance at a New Zealand finance institution called </a:t>
            </a:r>
            <a:r>
              <a:rPr lang="en-US" sz="1200" dirty="0" err="1">
                <a:effectLst/>
              </a:rPr>
              <a:t>Te</a:t>
            </a:r>
            <a:r>
              <a:rPr lang="en-US" sz="1200" dirty="0">
                <a:effectLst/>
              </a:rPr>
              <a:t> </a:t>
            </a:r>
            <a:r>
              <a:rPr lang="en-US" sz="1200" dirty="0" err="1">
                <a:effectLst/>
              </a:rPr>
              <a:t>Wananga</a:t>
            </a:r>
            <a:r>
              <a:rPr lang="en-US" sz="1200" dirty="0">
                <a:effectLst/>
              </a:rPr>
              <a:t> o </a:t>
            </a:r>
            <a:r>
              <a:rPr lang="en-US" sz="1200" dirty="0" err="1">
                <a:effectLst/>
              </a:rPr>
              <a:t>Aotearoa</a:t>
            </a:r>
            <a:r>
              <a:rPr lang="en-US" sz="1200" dirty="0">
                <a:effectLst/>
              </a:rPr>
              <a:t> left her job when she sent $118,000 to an offshore bank account after receiving an email that appeared to be from the firm’s chief executive telling her to move the money.</a:t>
            </a:r>
            <a:r>
              <a:rPr lang="en-US" dirty="0"/>
              <a:t/>
            </a:r>
            <a:br>
              <a:rPr lang="en-US" dirty="0"/>
            </a:br>
            <a:r>
              <a:rPr lang="en-US" dirty="0"/>
              <a:t/>
            </a:r>
            <a:br>
              <a:rPr lang="en-US" dirty="0"/>
            </a:br>
            <a:r>
              <a:rPr lang="en-US" sz="1200" dirty="0">
                <a:effectLst/>
              </a:rPr>
              <a:t>“Some of the most successful phishing attacks are those that successfully impersonate a person, particularly if that person is well known to the recipient,” he said.</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11</a:t>
            </a:fld>
            <a:endParaRPr lang="en-US"/>
          </a:p>
        </p:txBody>
      </p:sp>
    </p:spTree>
    <p:extLst>
      <p:ext uri="{BB962C8B-B14F-4D97-AF65-F5344CB8AC3E}">
        <p14:creationId xmlns:p14="http://schemas.microsoft.com/office/powerpoint/2010/main" val="85411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96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D36DAD90-6203-4E71-A5B7-9CD5F341EDE2}"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pic>
        <p:nvPicPr>
          <p:cNvPr id="5" name="Picture 22" descr="cusffc-2x2"/>
          <p:cNvPicPr>
            <a:picLocks noChangeAspect="1" noChangeArrowheads="1"/>
          </p:cNvPicPr>
          <p:nvPr userDrawn="1"/>
        </p:nvPicPr>
        <p:blipFill>
          <a:blip r:embed="rId2" cstate="print"/>
          <a:srcRect/>
          <a:stretch>
            <a:fillRect/>
          </a:stretch>
        </p:blipFill>
        <p:spPr bwMode="auto">
          <a:xfrm>
            <a:off x="100013" y="100013"/>
            <a:ext cx="914400" cy="914400"/>
          </a:xfrm>
          <a:prstGeom prst="rect">
            <a:avLst/>
          </a:prstGeom>
          <a:noFill/>
          <a:ln w="9525" algn="ctr">
            <a:noFill/>
            <a:miter lim="800000"/>
            <a:headEnd/>
            <a:tailEnd/>
          </a:ln>
        </p:spPr>
      </p:pic>
      <p:sp>
        <p:nvSpPr>
          <p:cNvPr id="12290" name="Rectangle 2"/>
          <p:cNvSpPr>
            <a:spLocks noGrp="1" noChangeArrowheads="1"/>
          </p:cNvSpPr>
          <p:nvPr>
            <p:ph type="ctrTitle"/>
          </p:nvPr>
        </p:nvSpPr>
        <p:spPr>
          <a:xfrm>
            <a:off x="685800" y="2130425"/>
            <a:ext cx="7772400" cy="1470025"/>
          </a:xfrm>
          <a:prstGeom prst="rect">
            <a:avLst/>
          </a:prstGeo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a:solidFill>
                  <a:schemeClr val="tx2"/>
                </a:solidFill>
                <a:latin typeface="Times New Roman" pitchFamily="18" charset="0"/>
                <a:cs typeface="Times New Roman" pitchFamily="18" charset="0"/>
              </a:defRPr>
            </a:lvl1pPr>
          </a:lstStyle>
          <a:p>
            <a:r>
              <a:rPr lang="en-US" dirty="0"/>
              <a:t>Click to edit Master subtitle style</a:t>
            </a:r>
          </a:p>
        </p:txBody>
      </p:sp>
      <p:sp>
        <p:nvSpPr>
          <p:cNvPr id="12" name="Oval 11"/>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cxnSp>
        <p:nvCxnSpPr>
          <p:cNvPr id="14" name="Straight Connector 13"/>
          <p:cNvCxnSpPr/>
          <p:nvPr userDrawn="1"/>
        </p:nvCxnSpPr>
        <p:spPr bwMode="auto">
          <a:xfrm>
            <a:off x="169656" y="675900"/>
            <a:ext cx="8610600" cy="0"/>
          </a:xfrm>
          <a:prstGeom prst="line">
            <a:avLst/>
          </a:prstGeom>
          <a:noFill/>
          <a:ln w="38100" cap="flat" cmpd="sng" algn="ctr">
            <a:solidFill>
              <a:srgbClr val="C00000"/>
            </a:solidFill>
            <a:prstDash val="solid"/>
          </a:ln>
          <a:effectLst/>
        </p:spPr>
      </p:cxnSp>
      <p:pic>
        <p:nvPicPr>
          <p:cNvPr id="16" name="Picture 15" descr="C:\Users\joanne.teasdale\AppData\Local\Microsoft\Windows\Temporary Internet Files\Content.Outlook\LOSNGWMU\MCINC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8570" y="152400"/>
            <a:ext cx="861954" cy="86157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09930" y="206028"/>
            <a:ext cx="807942" cy="80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userDrawn="1"/>
        </p:nvCxnSpPr>
        <p:spPr bwMode="auto">
          <a:xfrm>
            <a:off x="169656" y="6781800"/>
            <a:ext cx="8610600" cy="0"/>
          </a:xfrm>
          <a:prstGeom prst="line">
            <a:avLst/>
          </a:prstGeom>
          <a:noFill/>
          <a:ln w="38100" cap="flat" cmpd="sng" algn="ctr">
            <a:solidFill>
              <a:srgbClr val="C00000"/>
            </a:solidFill>
            <a:prstDash val="solid"/>
          </a:ln>
          <a:effectLst/>
        </p:spPr>
      </p:cxnSp>
    </p:spTree>
    <p:extLst>
      <p:ext uri="{BB962C8B-B14F-4D97-AF65-F5344CB8AC3E}">
        <p14:creationId xmlns:p14="http://schemas.microsoft.com/office/powerpoint/2010/main" val="16218705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8683625"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62100" y="0"/>
            <a:ext cx="6024563" cy="838200"/>
          </a:xfrm>
          <a:prstGeom prst="rect">
            <a:avLst/>
          </a:prstGeo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17566951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71600"/>
            <a:ext cx="426561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5612"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1562100" y="0"/>
            <a:ext cx="6024563" cy="838200"/>
          </a:xfrm>
          <a:prstGeom prst="rect">
            <a:avLst/>
          </a:prstGeo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9407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0"/>
            <a:ext cx="6024563" cy="838200"/>
          </a:xfrm>
          <a:prstGeom prst="rect">
            <a:avLst/>
          </a:prstGeo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11371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62100" y="0"/>
            <a:ext cx="6024563" cy="838200"/>
          </a:xfrm>
          <a:prstGeom prst="rect">
            <a:avLst/>
          </a:prstGeom>
        </p:spPr>
        <p:txBody>
          <a:bodyPr/>
          <a:lstStyle>
            <a:lvl1pPr>
              <a:defRPr>
                <a:solidFill>
                  <a:schemeClr val="accent6">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spcAft>
                <a:spcPts val="6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48151573"/>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28600" y="1379856"/>
            <a:ext cx="8683625" cy="5047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53"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0AFB21A6-1D40-4096-A133-8847AE6BD6F8}"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pic>
        <p:nvPicPr>
          <p:cNvPr id="1029" name="Picture 22" descr="cusffc-2x2"/>
          <p:cNvPicPr>
            <a:picLocks noChangeAspect="1" noChangeArrowheads="1"/>
          </p:cNvPicPr>
          <p:nvPr userDrawn="1"/>
        </p:nvPicPr>
        <p:blipFill>
          <a:blip r:embed="rId8" cstate="print"/>
          <a:srcRect/>
          <a:stretch>
            <a:fillRect/>
          </a:stretch>
        </p:blipFill>
        <p:spPr bwMode="auto">
          <a:xfrm>
            <a:off x="100013" y="100013"/>
            <a:ext cx="914400" cy="914400"/>
          </a:xfrm>
          <a:prstGeom prst="rect">
            <a:avLst/>
          </a:prstGeom>
          <a:noFill/>
          <a:ln w="9525" algn="ctr">
            <a:noFill/>
            <a:miter lim="800000"/>
            <a:headEnd/>
            <a:tailEnd/>
          </a:ln>
        </p:spPr>
      </p:pic>
      <p:sp>
        <p:nvSpPr>
          <p:cNvPr id="18" name="Oval 17"/>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pic>
        <p:nvPicPr>
          <p:cNvPr id="14" name="Picture 22" descr="cusffc-2x2"/>
          <p:cNvPicPr>
            <a:picLocks noChangeAspect="1" noChangeArrowheads="1"/>
          </p:cNvPicPr>
          <p:nvPr userDrawn="1"/>
        </p:nvPicPr>
        <p:blipFill>
          <a:blip r:embed="rId8" cstate="print"/>
          <a:srcRect/>
          <a:stretch>
            <a:fillRect/>
          </a:stretch>
        </p:blipFill>
        <p:spPr bwMode="auto">
          <a:xfrm>
            <a:off x="100013" y="100013"/>
            <a:ext cx="914400" cy="914400"/>
          </a:xfrm>
          <a:prstGeom prst="rect">
            <a:avLst/>
          </a:prstGeom>
          <a:noFill/>
          <a:ln w="9525" algn="ctr">
            <a:noFill/>
            <a:miter lim="800000"/>
            <a:headEnd/>
            <a:tailEnd/>
          </a:ln>
        </p:spPr>
      </p:pic>
      <p:sp>
        <p:nvSpPr>
          <p:cNvPr id="16" name="Oval 15"/>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cxnSp>
        <p:nvCxnSpPr>
          <p:cNvPr id="17" name="Straight Connector 16"/>
          <p:cNvCxnSpPr/>
          <p:nvPr userDrawn="1"/>
        </p:nvCxnSpPr>
        <p:spPr bwMode="auto">
          <a:xfrm>
            <a:off x="163513" y="685800"/>
            <a:ext cx="8610600" cy="0"/>
          </a:xfrm>
          <a:prstGeom prst="line">
            <a:avLst/>
          </a:prstGeom>
          <a:noFill/>
          <a:ln w="38100" cap="flat" cmpd="sng" algn="ctr">
            <a:solidFill>
              <a:srgbClr val="C00000"/>
            </a:solidFill>
            <a:prstDash val="solid"/>
          </a:ln>
          <a:effectLst/>
        </p:spPr>
      </p:cxnSp>
      <p:pic>
        <p:nvPicPr>
          <p:cNvPr id="19" name="Picture 18" descr="C:\Users\joanne.teasdale\AppData\Local\Microsoft\Windows\Temporary Internet Files\Content.Outlook\LOSNGWMU\MCINCR.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2400" y="152400"/>
            <a:ext cx="861954" cy="8615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209930" y="206028"/>
            <a:ext cx="807942" cy="80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Connector 26"/>
          <p:cNvCxnSpPr/>
          <p:nvPr userDrawn="1"/>
        </p:nvCxnSpPr>
        <p:spPr bwMode="auto">
          <a:xfrm>
            <a:off x="301625" y="6619875"/>
            <a:ext cx="8610600" cy="0"/>
          </a:xfrm>
          <a:prstGeom prst="line">
            <a:avLst/>
          </a:prstGeom>
          <a:noFill/>
          <a:ln w="38100" cap="flat" cmpd="sng" algn="ctr">
            <a:solidFill>
              <a:srgbClr val="C00000"/>
            </a:solidFill>
            <a:prstDash val="solid"/>
          </a:ln>
          <a:effectLst/>
        </p:spPr>
      </p:cxnSp>
    </p:spTree>
    <p:extLst>
      <p:ext uri="{BB962C8B-B14F-4D97-AF65-F5344CB8AC3E}">
        <p14:creationId xmlns:p14="http://schemas.microsoft.com/office/powerpoint/2010/main" val="125049230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loveisrespect.org/getting-caught-catfish"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theconversation.com/why-do-we-fall-for-scams-55543"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buckmire.blogspot.com/2013/08/irs-announces-recognition-of-all-same.html"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524000"/>
            <a:ext cx="7772400" cy="1470025"/>
          </a:xfrm>
        </p:spPr>
        <p:txBody>
          <a:bodyPr/>
          <a:lstStyle/>
          <a:p>
            <a:r>
              <a:rPr lang="en-US" sz="8800" dirty="0"/>
              <a:t>Phishing </a:t>
            </a:r>
            <a:br>
              <a:rPr lang="en-US" sz="8800" dirty="0"/>
            </a:br>
            <a:endParaRPr lang="en-US" sz="8800" dirty="0"/>
          </a:p>
        </p:txBody>
      </p:sp>
      <p:sp>
        <p:nvSpPr>
          <p:cNvPr id="9" name="Subtitle 8"/>
          <p:cNvSpPr>
            <a:spLocks noGrp="1"/>
          </p:cNvSpPr>
          <p:nvPr>
            <p:ph type="subTitle" idx="1"/>
          </p:nvPr>
        </p:nvSpPr>
        <p:spPr/>
        <p:txBody>
          <a:bodyPr/>
          <a:lstStyle/>
          <a:p>
            <a:r>
              <a:rPr lang="en-US" dirty="0" smtClean="0"/>
              <a:t>Provided by the MCINCR-MCBQ Operations Security (OPSEC) Program Coordinator</a:t>
            </a:r>
          </a:p>
          <a:p>
            <a:endParaRPr lang="en-US" dirty="0"/>
          </a:p>
          <a:p>
            <a:r>
              <a:rPr lang="en-US" dirty="0" smtClean="0"/>
              <a:t>2022</a:t>
            </a:r>
            <a:endParaRPr lang="en-US" dirty="0"/>
          </a:p>
        </p:txBody>
      </p:sp>
    </p:spTree>
    <p:extLst>
      <p:ext uri="{BB962C8B-B14F-4D97-AF65-F5344CB8AC3E}">
        <p14:creationId xmlns:p14="http://schemas.microsoft.com/office/powerpoint/2010/main" val="4090955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richard.o.wightman\Desktop\infographic_hacker_update-gp-tran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295400"/>
            <a:ext cx="8763000"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lstStyle/>
          <a:p>
            <a:r>
              <a:rPr lang="en-US" dirty="0"/>
              <a:t>Spear Phishing</a:t>
            </a:r>
          </a:p>
        </p:txBody>
      </p:sp>
    </p:spTree>
    <p:extLst>
      <p:ext uri="{BB962C8B-B14F-4D97-AF65-F5344CB8AC3E}">
        <p14:creationId xmlns:p14="http://schemas.microsoft.com/office/powerpoint/2010/main" val="3564886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LEE~1.CAS\AppData\Local\Temp\1\SNAGHTMLef90f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448" y="3276600"/>
            <a:ext cx="5537372" cy="2924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sz="half" idx="1"/>
          </p:nvPr>
        </p:nvSpPr>
        <p:spPr/>
        <p:txBody>
          <a:bodyPr/>
          <a:lstStyle/>
          <a:p>
            <a:r>
              <a:rPr lang="en-US" sz="1800" dirty="0"/>
              <a:t>A highly targeted phishing attack - aimed at senior executives - masquerading as a legitimate email</a:t>
            </a:r>
            <a:r>
              <a:rPr lang="en-US" sz="1800" dirty="0" smtClean="0"/>
              <a:t>.</a:t>
            </a:r>
          </a:p>
          <a:p>
            <a:r>
              <a:rPr lang="en-US" sz="1800" dirty="0" smtClean="0"/>
              <a:t>Any links are most likely malicious</a:t>
            </a:r>
          </a:p>
          <a:p>
            <a:endParaRPr lang="en-US" sz="1800" dirty="0"/>
          </a:p>
        </p:txBody>
      </p:sp>
      <p:sp>
        <p:nvSpPr>
          <p:cNvPr id="17" name="Content Placeholder 16"/>
          <p:cNvSpPr>
            <a:spLocks noGrp="1"/>
          </p:cNvSpPr>
          <p:nvPr>
            <p:ph sz="half" idx="2"/>
          </p:nvPr>
        </p:nvSpPr>
        <p:spPr/>
        <p:txBody>
          <a:bodyPr/>
          <a:lstStyle/>
          <a:p>
            <a:r>
              <a:rPr lang="en-US" sz="1800" dirty="0"/>
              <a:t>March 2016:  Snapchat’s payroll department was targeted by an isolated email phishing scam in which a scammer impersonated a CEO and asked for employee payroll information.</a:t>
            </a:r>
          </a:p>
          <a:p>
            <a:endParaRPr lang="en-US" sz="1800" dirty="0"/>
          </a:p>
        </p:txBody>
      </p:sp>
      <p:sp>
        <p:nvSpPr>
          <p:cNvPr id="2" name="Title 1"/>
          <p:cNvSpPr>
            <a:spLocks noGrp="1"/>
          </p:cNvSpPr>
          <p:nvPr>
            <p:ph type="title"/>
          </p:nvPr>
        </p:nvSpPr>
        <p:spPr/>
        <p:txBody>
          <a:bodyPr/>
          <a:lstStyle/>
          <a:p>
            <a:r>
              <a:rPr lang="en-US"/>
              <a:t>Whaling</a:t>
            </a:r>
            <a:endParaRPr lang="en-US" dirty="0"/>
          </a:p>
        </p:txBody>
      </p:sp>
      <p:sp>
        <p:nvSpPr>
          <p:cNvPr id="7" name="TextBox 6"/>
          <p:cNvSpPr txBox="1"/>
          <p:nvPr/>
        </p:nvSpPr>
        <p:spPr>
          <a:xfrm>
            <a:off x="6102259" y="5029200"/>
            <a:ext cx="2743200" cy="523220"/>
          </a:xfrm>
          <a:prstGeom prst="rect">
            <a:avLst/>
          </a:prstGeom>
          <a:noFill/>
        </p:spPr>
        <p:txBody>
          <a:bodyPr wrap="square" rtlCol="0">
            <a:spAutoFit/>
          </a:bodyPr>
          <a:lstStyle/>
          <a:p>
            <a:r>
              <a:rPr lang="en-US" sz="1400" b="1" dirty="0">
                <a:solidFill>
                  <a:srgbClr val="C00000"/>
                </a:solidFill>
              </a:rPr>
              <a:t>Download includes a keystroke logger virus</a:t>
            </a:r>
          </a:p>
        </p:txBody>
      </p:sp>
    </p:spTree>
    <p:extLst>
      <p:ext uri="{BB962C8B-B14F-4D97-AF65-F5344CB8AC3E}">
        <p14:creationId xmlns:p14="http://schemas.microsoft.com/office/powerpoint/2010/main" val="3845232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A scam where someone, the ‘catfish,’ </a:t>
            </a:r>
            <a:r>
              <a:rPr lang="en-US" dirty="0">
                <a:hlinkClick r:id="rId3" tooltip="Getting Caught by a Catfish"/>
              </a:rPr>
              <a:t>creates a fictitious online identity</a:t>
            </a:r>
            <a:r>
              <a:rPr lang="en-US" dirty="0"/>
              <a:t> and </a:t>
            </a:r>
            <a:r>
              <a:rPr lang="en-US" dirty="0" smtClean="0"/>
              <a:t>seeks online </a:t>
            </a:r>
            <a:r>
              <a:rPr lang="en-US" dirty="0"/>
              <a:t>relationships. </a:t>
            </a:r>
          </a:p>
          <a:p>
            <a:r>
              <a:rPr lang="en-US" dirty="0"/>
              <a:t>Frequently romantic relationships</a:t>
            </a:r>
          </a:p>
          <a:p>
            <a:r>
              <a:rPr lang="en-US" dirty="0"/>
              <a:t>Online dating websites and cell phone dating apps are fertile hunting ground for catfish</a:t>
            </a:r>
          </a:p>
          <a:p>
            <a:r>
              <a:rPr lang="en-US" dirty="0"/>
              <a:t>How to recognize Cat Phishing?</a:t>
            </a:r>
          </a:p>
          <a:p>
            <a:pPr lvl="1"/>
            <a:r>
              <a:rPr lang="en-US" dirty="0"/>
              <a:t>They’re too good to be true </a:t>
            </a:r>
          </a:p>
          <a:p>
            <a:pPr lvl="1"/>
            <a:r>
              <a:rPr lang="en-US" dirty="0"/>
              <a:t>Their profile is new or incomplete</a:t>
            </a:r>
          </a:p>
          <a:p>
            <a:pPr lvl="1"/>
            <a:r>
              <a:rPr lang="en-US" dirty="0"/>
              <a:t>They move quickly </a:t>
            </a:r>
          </a:p>
          <a:p>
            <a:pPr lvl="1"/>
            <a:r>
              <a:rPr lang="en-US" dirty="0"/>
              <a:t>They won’t meet you</a:t>
            </a:r>
          </a:p>
          <a:p>
            <a:endParaRPr lang="en-US" dirty="0"/>
          </a:p>
        </p:txBody>
      </p:sp>
      <p:sp>
        <p:nvSpPr>
          <p:cNvPr id="3" name="Title 2"/>
          <p:cNvSpPr>
            <a:spLocks noGrp="1"/>
          </p:cNvSpPr>
          <p:nvPr>
            <p:ph type="title"/>
          </p:nvPr>
        </p:nvSpPr>
        <p:spPr/>
        <p:txBody>
          <a:bodyPr/>
          <a:lstStyle/>
          <a:p>
            <a:r>
              <a:rPr lang="en-US" dirty="0"/>
              <a:t>Cat Phishing</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2819400"/>
            <a:ext cx="2286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942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Scam that attempts to gain personal knowledge via phone call</a:t>
            </a:r>
          </a:p>
          <a:p>
            <a:pPr lvl="0"/>
            <a:r>
              <a:rPr lang="en-US" dirty="0"/>
              <a:t>Imitates legitimate business</a:t>
            </a:r>
          </a:p>
          <a:p>
            <a:pPr lvl="0"/>
            <a:r>
              <a:rPr lang="en-US" dirty="0"/>
              <a:t>Usually warns victim of fraudulent use of credit card or bank account</a:t>
            </a:r>
          </a:p>
          <a:p>
            <a:pPr lvl="1"/>
            <a:r>
              <a:rPr lang="en-US" dirty="0"/>
              <a:t>Requests banking information</a:t>
            </a:r>
          </a:p>
          <a:p>
            <a:endParaRPr lang="en-US" dirty="0"/>
          </a:p>
        </p:txBody>
      </p:sp>
      <p:sp>
        <p:nvSpPr>
          <p:cNvPr id="2" name="Title 1"/>
          <p:cNvSpPr>
            <a:spLocks noGrp="1"/>
          </p:cNvSpPr>
          <p:nvPr>
            <p:ph type="title"/>
          </p:nvPr>
        </p:nvSpPr>
        <p:spPr/>
        <p:txBody>
          <a:bodyPr/>
          <a:lstStyle/>
          <a:p>
            <a:r>
              <a:rPr lang="en-US"/>
              <a:t>Vishing</a:t>
            </a:r>
            <a:endParaRPr lang="en-US" dirty="0"/>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24400" y="2749886"/>
            <a:ext cx="226176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28800" y="3505200"/>
            <a:ext cx="2180953" cy="1885714"/>
          </a:xfrm>
          <a:prstGeom prst="rect">
            <a:avLst/>
          </a:prstGeom>
          <a:ln>
            <a:solidFill>
              <a:schemeClr val="tx2"/>
            </a:solid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Scam that uses text messages to trick victims into downloading a Trojan horse or virus onto their mobile device</a:t>
            </a:r>
          </a:p>
          <a:p>
            <a:pPr lvl="0"/>
            <a:r>
              <a:rPr lang="en-US" dirty="0"/>
              <a:t>May prompt victim to call a number</a:t>
            </a:r>
          </a:p>
          <a:p>
            <a:pPr lvl="1"/>
            <a:r>
              <a:rPr lang="en-US" dirty="0"/>
              <a:t>Personal information (bank, credit card, </a:t>
            </a:r>
            <a:r>
              <a:rPr lang="en-US" dirty="0" err="1"/>
              <a:t>etc</a:t>
            </a:r>
            <a:r>
              <a:rPr lang="en-US" dirty="0"/>
              <a:t>) will be requested</a:t>
            </a:r>
          </a:p>
          <a:p>
            <a:endParaRPr lang="en-US" dirty="0"/>
          </a:p>
          <a:p>
            <a:endParaRPr lang="en-US" dirty="0"/>
          </a:p>
        </p:txBody>
      </p:sp>
      <p:sp>
        <p:nvSpPr>
          <p:cNvPr id="2" name="Title 1"/>
          <p:cNvSpPr>
            <a:spLocks noGrp="1"/>
          </p:cNvSpPr>
          <p:nvPr>
            <p:ph type="title"/>
          </p:nvPr>
        </p:nvSpPr>
        <p:spPr/>
        <p:txBody>
          <a:bodyPr/>
          <a:lstStyle/>
          <a:p>
            <a:r>
              <a:rPr lang="en-US"/>
              <a:t>Smishing</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2743200"/>
            <a:ext cx="2359949" cy="3571505"/>
          </a:xfrm>
          <a:prstGeom prst="rect">
            <a:avLst/>
          </a:prstGeom>
          <a:ln>
            <a:solidFill>
              <a:schemeClr val="tx1"/>
            </a:solidFill>
          </a:ln>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3429000"/>
            <a:ext cx="2723705" cy="1755115"/>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Phishing scams may (or may not) have easily recognizable characteristics</a:t>
            </a:r>
          </a:p>
          <a:p>
            <a:pPr lvl="1"/>
            <a:r>
              <a:rPr lang="en-US" dirty="0"/>
              <a:t>Spelling and punctuation errors</a:t>
            </a:r>
          </a:p>
          <a:p>
            <a:pPr lvl="1"/>
            <a:r>
              <a:rPr lang="en-US" dirty="0"/>
              <a:t>Using threats to get people to give up their personal information</a:t>
            </a:r>
          </a:p>
          <a:p>
            <a:pPr lvl="1"/>
            <a:r>
              <a:rPr lang="en-US" dirty="0"/>
              <a:t>Enticing subject lines </a:t>
            </a:r>
          </a:p>
          <a:p>
            <a:pPr lvl="1"/>
            <a:r>
              <a:rPr lang="en-US" dirty="0"/>
              <a:t>Include a link to a web site requesting personal information </a:t>
            </a:r>
          </a:p>
        </p:txBody>
      </p:sp>
      <p:sp>
        <p:nvSpPr>
          <p:cNvPr id="2" name="Title 1"/>
          <p:cNvSpPr>
            <a:spLocks noGrp="1"/>
          </p:cNvSpPr>
          <p:nvPr>
            <p:ph type="title"/>
          </p:nvPr>
        </p:nvSpPr>
        <p:spPr/>
        <p:txBody>
          <a:bodyPr/>
          <a:lstStyle/>
          <a:p>
            <a:r>
              <a:rPr lang="en-US"/>
              <a:t>Identifying a phishing scam</a:t>
            </a:r>
            <a:endParaRPr lang="en-US" dirty="0"/>
          </a:p>
        </p:txBody>
      </p:sp>
      <p:pic>
        <p:nvPicPr>
          <p:cNvPr id="7" name="Picture 2" descr="C:\Users\mark.a.phillipp\Desktop\whal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092" y="3268398"/>
            <a:ext cx="8553180" cy="2980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Do not open emails form someone you don't know</a:t>
            </a:r>
          </a:p>
          <a:p>
            <a:r>
              <a:rPr lang="en-US" dirty="0"/>
              <a:t>Your bank will never email you for personal information</a:t>
            </a:r>
          </a:p>
          <a:p>
            <a:pPr lvl="1"/>
            <a:r>
              <a:rPr lang="en-US" dirty="0"/>
              <a:t>Visit or call the bank if you have doubt about your account</a:t>
            </a:r>
          </a:p>
          <a:p>
            <a:r>
              <a:rPr lang="en-US" dirty="0"/>
              <a:t>Never unsubscribe from spam emails</a:t>
            </a:r>
          </a:p>
          <a:p>
            <a:pPr lvl="1"/>
            <a:r>
              <a:rPr lang="en-US" dirty="0"/>
              <a:t>Mark as spam and delete</a:t>
            </a:r>
          </a:p>
        </p:txBody>
      </p:sp>
      <p:sp>
        <p:nvSpPr>
          <p:cNvPr id="2" name="Title 1"/>
          <p:cNvSpPr>
            <a:spLocks noGrp="1"/>
          </p:cNvSpPr>
          <p:nvPr>
            <p:ph type="title"/>
          </p:nvPr>
        </p:nvSpPr>
        <p:spPr/>
        <p:txBody>
          <a:bodyPr/>
          <a:lstStyle/>
          <a:p>
            <a:r>
              <a:rPr lang="en-US"/>
              <a:t>Protect yourself</a:t>
            </a:r>
            <a:endParaRPr lang="en-US" dirty="0"/>
          </a:p>
        </p:txBody>
      </p:sp>
      <p:pic>
        <p:nvPicPr>
          <p:cNvPr id="5" name="Content Placeholder 4"/>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486400" y="2438400"/>
            <a:ext cx="2743200" cy="3780686"/>
          </a:xfrm>
        </p:spPr>
      </p:pic>
    </p:spTree>
    <p:extLst>
      <p:ext uri="{BB962C8B-B14F-4D97-AF65-F5344CB8AC3E}">
        <p14:creationId xmlns:p14="http://schemas.microsoft.com/office/powerpoint/2010/main" val="209724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OPSEC Overview</a:t>
            </a:r>
          </a:p>
          <a:p>
            <a:r>
              <a:rPr lang="en-US" dirty="0"/>
              <a:t>What is Phishing</a:t>
            </a:r>
          </a:p>
          <a:p>
            <a:r>
              <a:rPr lang="en-US" dirty="0"/>
              <a:t>IRS and Phishing</a:t>
            </a:r>
          </a:p>
          <a:p>
            <a:r>
              <a:rPr lang="en-US" dirty="0"/>
              <a:t>Spear Phishing</a:t>
            </a:r>
          </a:p>
          <a:p>
            <a:r>
              <a:rPr lang="en-US" dirty="0"/>
              <a:t>Whaling</a:t>
            </a:r>
          </a:p>
          <a:p>
            <a:r>
              <a:rPr lang="en-US" dirty="0"/>
              <a:t>Cat Phishing</a:t>
            </a:r>
          </a:p>
          <a:p>
            <a:r>
              <a:rPr lang="en-US" dirty="0"/>
              <a:t>Vishing</a:t>
            </a:r>
          </a:p>
          <a:p>
            <a:r>
              <a:rPr lang="en-US" dirty="0" err="1"/>
              <a:t>Smishing</a:t>
            </a:r>
            <a:endParaRPr lang="en-US" dirty="0"/>
          </a:p>
          <a:p>
            <a:r>
              <a:rPr lang="en-US" dirty="0"/>
              <a:t>Identification of attack and how to protect against </a:t>
            </a:r>
          </a:p>
          <a:p>
            <a:r>
              <a:rPr lang="en-US" dirty="0"/>
              <a:t>NOST Contact Info</a:t>
            </a:r>
          </a:p>
        </p:txBody>
      </p:sp>
      <p:sp>
        <p:nvSpPr>
          <p:cNvPr id="6" name="Title 5"/>
          <p:cNvSpPr>
            <a:spLocks noGrp="1"/>
          </p:cNvSpPr>
          <p:nvPr>
            <p:ph type="title"/>
          </p:nvPr>
        </p:nvSpPr>
        <p:spPr/>
        <p:txBody>
          <a:bodyPr/>
          <a:lstStyle/>
          <a:p>
            <a:r>
              <a:rPr lang="en-US"/>
              <a:t>Summary</a:t>
            </a:r>
            <a:endParaRPr lang="en-US" dirty="0"/>
          </a:p>
        </p:txBody>
      </p:sp>
    </p:spTree>
    <p:extLst>
      <p:ext uri="{BB962C8B-B14F-4D97-AF65-F5344CB8AC3E}">
        <p14:creationId xmlns:p14="http://schemas.microsoft.com/office/powerpoint/2010/main" val="1772496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Contact Information</a:t>
            </a:r>
            <a:endParaRPr lang="en-US" dirty="0"/>
          </a:p>
        </p:txBody>
      </p:sp>
      <p:pic>
        <p:nvPicPr>
          <p:cNvPr id="35" name="Content Placeholder 2"/>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353571" y="2063122"/>
            <a:ext cx="1933941" cy="1933941"/>
          </a:xfrm>
        </p:spPr>
      </p:pic>
      <p:sp>
        <p:nvSpPr>
          <p:cNvPr id="36" name="Content Placeholder 3"/>
          <p:cNvSpPr>
            <a:spLocks noGrp="1"/>
          </p:cNvSpPr>
          <p:nvPr>
            <p:ph sz="half" idx="2"/>
          </p:nvPr>
        </p:nvSpPr>
        <p:spPr>
          <a:xfrm>
            <a:off x="5742432" y="4035552"/>
            <a:ext cx="3148953" cy="1441704"/>
          </a:xfrm>
        </p:spPr>
        <p:txBody>
          <a:bodyPr/>
          <a:lstStyle/>
          <a:p>
            <a:pPr marL="0" indent="0" algn="ctr">
              <a:buNone/>
            </a:pPr>
            <a:r>
              <a:rPr lang="en-US" sz="1000" dirty="0" smtClean="0"/>
              <a:t>OPSEC@Navy.mil or NAVY_OPSEC@us.navy.mil</a:t>
            </a:r>
          </a:p>
          <a:p>
            <a:pPr marL="0" indent="0" algn="ctr">
              <a:buNone/>
            </a:pPr>
            <a:r>
              <a:rPr lang="en-US" sz="1000" dirty="0" smtClean="0"/>
              <a:t>757-203-3656</a:t>
            </a:r>
          </a:p>
          <a:p>
            <a:pPr marL="0" indent="0" algn="ctr">
              <a:buNone/>
            </a:pPr>
            <a:r>
              <a:rPr lang="en-US" sz="1000" dirty="0" smtClean="0"/>
              <a:t>NAVAL INFORMATION FORCES</a:t>
            </a:r>
          </a:p>
          <a:p>
            <a:pPr marL="0" indent="0" algn="ctr">
              <a:buNone/>
            </a:pPr>
            <a:r>
              <a:rPr lang="en-US" sz="1000" dirty="0" smtClean="0"/>
              <a:t>ATTN: NAVAL OPSEC SUPPORT TEAM</a:t>
            </a:r>
          </a:p>
          <a:p>
            <a:pPr marL="0" indent="0" algn="ctr">
              <a:buNone/>
            </a:pPr>
            <a:r>
              <a:rPr lang="en-US" sz="1000" dirty="0" smtClean="0"/>
              <a:t>115 LAKE VIEW PARKWAY</a:t>
            </a:r>
          </a:p>
          <a:p>
            <a:pPr marL="0" indent="0" algn="ctr">
              <a:buNone/>
            </a:pPr>
            <a:r>
              <a:rPr lang="en-US" sz="1000" dirty="0" smtClean="0"/>
              <a:t>SUFFOLK, VIRGINIA 23435</a:t>
            </a:r>
            <a:endParaRPr lang="en-US" sz="1000" dirty="0"/>
          </a:p>
        </p:txBody>
      </p:sp>
      <p:sp>
        <p:nvSpPr>
          <p:cNvPr id="19" name="Content Placeholder 3"/>
          <p:cNvSpPr txBox="1">
            <a:spLocks/>
          </p:cNvSpPr>
          <p:nvPr/>
        </p:nvSpPr>
        <p:spPr bwMode="auto">
          <a:xfrm>
            <a:off x="203847" y="4038974"/>
            <a:ext cx="3148953" cy="1441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sz="2800"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2400" b="1">
                <a:solidFill>
                  <a:schemeClr val="tx1"/>
                </a:solidFill>
                <a:latin typeface="+mn-lt"/>
                <a:cs typeface="+mn-cs"/>
              </a:defRPr>
            </a:lvl2pPr>
            <a:lvl3pPr marL="1143000" indent="-228600" algn="l" rtl="0" eaLnBrk="0" fontAlgn="base" hangingPunct="0">
              <a:spcBef>
                <a:spcPct val="20000"/>
              </a:spcBef>
              <a:spcAft>
                <a:spcPct val="0"/>
              </a:spcAft>
              <a:buChar char="•"/>
              <a:defRPr sz="2000" b="1">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algn="ctr">
              <a:buFontTx/>
              <a:buNone/>
            </a:pPr>
            <a:r>
              <a:rPr lang="en-US" sz="1000" kern="0" dirty="0" smtClean="0"/>
              <a:t>Joseph P. Riley</a:t>
            </a:r>
          </a:p>
          <a:p>
            <a:pPr marL="0" indent="0" algn="ctr">
              <a:buFontTx/>
              <a:buNone/>
            </a:pPr>
            <a:r>
              <a:rPr lang="en-US" sz="1000" kern="0" dirty="0" err="1" smtClean="0"/>
              <a:t>OpSec</a:t>
            </a:r>
            <a:r>
              <a:rPr lang="en-US" sz="1000" kern="0" dirty="0" smtClean="0"/>
              <a:t> Program Manager</a:t>
            </a:r>
          </a:p>
          <a:p>
            <a:pPr marL="0" indent="0" algn="ctr">
              <a:buFontTx/>
              <a:buNone/>
            </a:pPr>
            <a:r>
              <a:rPr lang="en-US" sz="1000" kern="0" dirty="0" smtClean="0"/>
              <a:t>Marine Corps Base Quantico</a:t>
            </a:r>
          </a:p>
          <a:p>
            <a:pPr marL="0" indent="0" algn="ctr">
              <a:buFontTx/>
              <a:buNone/>
            </a:pPr>
            <a:r>
              <a:rPr lang="en-US" sz="1000" kern="0" dirty="0" smtClean="0"/>
              <a:t>(703) 432-6475</a:t>
            </a:r>
          </a:p>
          <a:p>
            <a:pPr marL="0" indent="0" algn="ctr">
              <a:buFontTx/>
              <a:buNone/>
            </a:pPr>
            <a:r>
              <a:rPr lang="en-US" sz="1000" kern="0" dirty="0" smtClean="0"/>
              <a:t>Joseph.p.riley@usmc.mil</a:t>
            </a:r>
            <a:endParaRPr lang="en-US" sz="1000" kern="0" dirty="0" smtClean="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9930" y="206028"/>
            <a:ext cx="807942" cy="80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2330" y="358428"/>
            <a:ext cx="807942" cy="80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838200" y="2092063"/>
            <a:ext cx="1905000" cy="1905000"/>
          </a:xfrm>
          <a:prstGeom prst="rect">
            <a:avLst/>
          </a:prstGeom>
        </p:spPr>
      </p:pic>
    </p:spTree>
    <p:extLst>
      <p:ext uri="{BB962C8B-B14F-4D97-AF65-F5344CB8AC3E}">
        <p14:creationId xmlns:p14="http://schemas.microsoft.com/office/powerpoint/2010/main" val="379617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OPSEC Overview</a:t>
            </a:r>
          </a:p>
          <a:p>
            <a:r>
              <a:rPr lang="en-US" sz="2400" dirty="0"/>
              <a:t>What is Phishing</a:t>
            </a:r>
          </a:p>
          <a:p>
            <a:r>
              <a:rPr lang="en-US" sz="2400" dirty="0"/>
              <a:t>IRS and Phishing</a:t>
            </a:r>
          </a:p>
          <a:p>
            <a:r>
              <a:rPr lang="en-US" sz="2400" dirty="0"/>
              <a:t>Spear Phishing</a:t>
            </a:r>
          </a:p>
          <a:p>
            <a:r>
              <a:rPr lang="en-US" sz="2400" dirty="0"/>
              <a:t>Whaling</a:t>
            </a:r>
          </a:p>
          <a:p>
            <a:r>
              <a:rPr lang="en-US" sz="2400" dirty="0"/>
              <a:t>Cat Phishing</a:t>
            </a:r>
          </a:p>
          <a:p>
            <a:r>
              <a:rPr lang="en-US" sz="2400" dirty="0"/>
              <a:t>Vishing</a:t>
            </a:r>
          </a:p>
          <a:p>
            <a:r>
              <a:rPr lang="en-US" sz="2400" dirty="0" err="1"/>
              <a:t>Smishing</a:t>
            </a:r>
            <a:endParaRPr lang="en-US" sz="2400" dirty="0"/>
          </a:p>
          <a:p>
            <a:r>
              <a:rPr lang="en-US" sz="2400" dirty="0"/>
              <a:t>Identification of attack and how to protect against </a:t>
            </a:r>
          </a:p>
          <a:p>
            <a:r>
              <a:rPr lang="en-US" sz="2400" dirty="0"/>
              <a:t>NOST Contact Info</a:t>
            </a:r>
          </a:p>
        </p:txBody>
      </p:sp>
      <p:sp>
        <p:nvSpPr>
          <p:cNvPr id="7" name="Title 1"/>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269085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D9544D-394D-4562-B581-BD7B8B4CCE3A}"/>
              </a:ext>
            </a:extLst>
          </p:cNvPr>
          <p:cNvSpPr>
            <a:spLocks noGrp="1"/>
          </p:cNvSpPr>
          <p:nvPr>
            <p:ph idx="1"/>
          </p:nvPr>
        </p:nvSpPr>
        <p:spPr/>
        <p:txBody>
          <a:bodyPr/>
          <a:lstStyle/>
          <a:p>
            <a:r>
              <a:rPr lang="en-US" sz="2400" dirty="0"/>
              <a:t>Department of Defense Instruction (</a:t>
            </a:r>
            <a:r>
              <a:rPr lang="en-US" sz="2400" dirty="0" err="1"/>
              <a:t>DoDI</a:t>
            </a:r>
            <a:r>
              <a:rPr lang="en-US" sz="2400" dirty="0"/>
              <a:t>) 8170.01, 2 January 2019, Online Information Management and Electronic Messaging</a:t>
            </a:r>
          </a:p>
          <a:p>
            <a:r>
              <a:rPr lang="en-US" sz="2400" dirty="0" smtClean="0"/>
              <a:t>SECNAVINST 3070.2A, 9 May 2019, Operations Security</a:t>
            </a:r>
          </a:p>
          <a:p>
            <a:r>
              <a:rPr lang="en-US" sz="2400" dirty="0" smtClean="0"/>
              <a:t>NTTP </a:t>
            </a:r>
            <a:r>
              <a:rPr lang="en-US" sz="2400" dirty="0"/>
              <a:t>3-13.3M / MCTP 3-32B, September 2017, Operations Security</a:t>
            </a:r>
          </a:p>
          <a:p>
            <a:r>
              <a:rPr lang="en-US" sz="2400" dirty="0"/>
              <a:t>SECNAVINST 5720.44C W/CH-2, 21 February 2012, DON Public Affairs Policy and Regulations </a:t>
            </a:r>
          </a:p>
          <a:p>
            <a:r>
              <a:rPr lang="en-US" sz="2400" dirty="0" smtClean="0"/>
              <a:t>Navy </a:t>
            </a:r>
            <a:r>
              <a:rPr lang="en-US" sz="2400" dirty="0"/>
              <a:t>Social Media Handbook (2019)</a:t>
            </a:r>
          </a:p>
          <a:p>
            <a:pPr marL="0" indent="0">
              <a:buNone/>
            </a:pPr>
            <a:endParaRPr lang="en-US" sz="2400" dirty="0" smtClean="0">
              <a:cs typeface="Arial"/>
            </a:endParaRPr>
          </a:p>
        </p:txBody>
      </p:sp>
      <p:sp>
        <p:nvSpPr>
          <p:cNvPr id="3" name="Title 2">
            <a:extLst>
              <a:ext uri="{FF2B5EF4-FFF2-40B4-BE49-F238E27FC236}">
                <a16:creationId xmlns:a16="http://schemas.microsoft.com/office/drawing/2014/main" id="{9FACC607-5890-4E51-838B-F8BB965C6C67}"/>
              </a:ext>
            </a:extLst>
          </p:cNvPr>
          <p:cNvSpPr>
            <a:spLocks noGrp="1"/>
          </p:cNvSpPr>
          <p:nvPr>
            <p:ph type="title"/>
          </p:nvPr>
        </p:nvSpPr>
        <p:spPr/>
        <p:txBody>
          <a:bodyPr/>
          <a:lstStyle/>
          <a:p>
            <a:r>
              <a:rPr lang="en-US" dirty="0">
                <a:cs typeface="Arial"/>
              </a:rPr>
              <a:t>References</a:t>
            </a:r>
            <a:endParaRPr lang="en-US" dirty="0"/>
          </a:p>
        </p:txBody>
      </p:sp>
    </p:spTree>
    <p:extLst>
      <p:ext uri="{BB962C8B-B14F-4D97-AF65-F5344CB8AC3E}">
        <p14:creationId xmlns:p14="http://schemas.microsoft.com/office/powerpoint/2010/main" val="141473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OPSEC is a </a:t>
            </a:r>
            <a:r>
              <a:rPr lang="en-US" dirty="0" smtClean="0"/>
              <a:t>cycle </a:t>
            </a:r>
            <a:r>
              <a:rPr lang="en-US" dirty="0"/>
              <a:t>that identifies critical information, analyzes potential threats and vulnerabilities, assesses risk</a:t>
            </a:r>
            <a:r>
              <a:rPr lang="en-US" dirty="0" smtClean="0"/>
              <a:t>, </a:t>
            </a:r>
            <a:r>
              <a:rPr lang="en-US" dirty="0"/>
              <a:t>develops countermeasures to safeguard critical </a:t>
            </a:r>
            <a:r>
              <a:rPr lang="en-US" dirty="0" smtClean="0"/>
              <a:t>information, and periodically assesses the effectiveness of the units OPSEC posture.</a:t>
            </a:r>
            <a:endParaRPr lang="en-US" dirty="0"/>
          </a:p>
          <a:p>
            <a:endParaRPr lang="en-US" dirty="0"/>
          </a:p>
        </p:txBody>
      </p:sp>
      <p:sp>
        <p:nvSpPr>
          <p:cNvPr id="2" name="Title 1"/>
          <p:cNvSpPr>
            <a:spLocks noGrp="1"/>
          </p:cNvSpPr>
          <p:nvPr>
            <p:ph type="title"/>
          </p:nvPr>
        </p:nvSpPr>
        <p:spPr/>
        <p:txBody>
          <a:bodyPr/>
          <a:lstStyle/>
          <a:p>
            <a:r>
              <a:rPr lang="en-US"/>
              <a:t>Operations Security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667000"/>
            <a:ext cx="3687919" cy="3446727"/>
          </a:xfrm>
          <a:prstGeom prst="rect">
            <a:avLst/>
          </a:prstGeom>
        </p:spPr>
      </p:pic>
    </p:spTree>
    <p:extLst>
      <p:ext uri="{BB962C8B-B14F-4D97-AF65-F5344CB8AC3E}">
        <p14:creationId xmlns:p14="http://schemas.microsoft.com/office/powerpoint/2010/main" val="4282504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Phishing is an illegal activity using social engineering techniques to fraudulently solicit sensitive information or install malicious software. </a:t>
            </a:r>
          </a:p>
          <a:p>
            <a:r>
              <a:rPr lang="en-US" dirty="0"/>
              <a:t>Objective is to gain knowledge of sensitive information</a:t>
            </a:r>
          </a:p>
          <a:p>
            <a:pPr lvl="1"/>
            <a:r>
              <a:rPr lang="en-US" dirty="0"/>
              <a:t>Usernames/passwords</a:t>
            </a:r>
          </a:p>
          <a:p>
            <a:pPr lvl="1"/>
            <a:r>
              <a:rPr lang="en-US" dirty="0"/>
              <a:t>Personal information</a:t>
            </a:r>
          </a:p>
          <a:p>
            <a:pPr lvl="1"/>
            <a:r>
              <a:rPr lang="en-US" dirty="0"/>
              <a:t>Military operations</a:t>
            </a:r>
          </a:p>
          <a:p>
            <a:pPr lvl="1"/>
            <a:r>
              <a:rPr lang="en-US" dirty="0"/>
              <a:t>Financial information</a:t>
            </a:r>
          </a:p>
          <a:p>
            <a:endParaRPr lang="en-US" dirty="0"/>
          </a:p>
          <a:p>
            <a:endParaRPr lang="en-US" dirty="0"/>
          </a:p>
          <a:p>
            <a:endParaRPr lang="en-US" dirty="0"/>
          </a:p>
        </p:txBody>
      </p:sp>
      <p:sp>
        <p:nvSpPr>
          <p:cNvPr id="2" name="Title 1"/>
          <p:cNvSpPr>
            <a:spLocks noGrp="1"/>
          </p:cNvSpPr>
          <p:nvPr>
            <p:ph type="title"/>
          </p:nvPr>
        </p:nvSpPr>
        <p:spPr/>
        <p:txBody>
          <a:bodyPr/>
          <a:lstStyle/>
          <a:p>
            <a:r>
              <a:rPr lang="en-US"/>
              <a:t>Phishing</a:t>
            </a:r>
            <a:endParaRPr lang="en-US" dirty="0"/>
          </a:p>
        </p:txBody>
      </p:sp>
      <p:pic>
        <p:nvPicPr>
          <p:cNvPr id="5" name="Picture 1046"/>
          <p:cNvPicPr>
            <a:picLocks noChangeAspect="1" noChangeArrowheads="1"/>
          </p:cNvPicPr>
          <p:nvPr/>
        </p:nvPicPr>
        <p:blipFill>
          <a:blip r:embed="rId3" cstate="email"/>
          <a:srcRect/>
          <a:stretch>
            <a:fillRect/>
          </a:stretch>
        </p:blipFill>
        <p:spPr bwMode="auto">
          <a:xfrm>
            <a:off x="4114800" y="3810000"/>
            <a:ext cx="3810000" cy="1959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2000" dirty="0"/>
              <a:t>Characterized by a lure, hook, and catch</a:t>
            </a:r>
          </a:p>
          <a:p>
            <a:r>
              <a:rPr lang="en-US" dirty="0"/>
              <a:t>The Lure</a:t>
            </a:r>
            <a:endParaRPr lang="en-US" b="0" dirty="0"/>
          </a:p>
          <a:p>
            <a:pPr lvl="1"/>
            <a:r>
              <a:rPr lang="en-US" sz="1400" dirty="0"/>
              <a:t>The lure is an enticement delivered through email. The email contains a message encouraging the recipient to follow an included hypertext link. The hyperlink often masks a spoofed uniform resource locator (URL) of a legitimate website.</a:t>
            </a:r>
          </a:p>
          <a:p>
            <a:r>
              <a:rPr lang="en-US" dirty="0"/>
              <a:t>The Hook</a:t>
            </a:r>
            <a:endParaRPr lang="en-US" b="0" dirty="0"/>
          </a:p>
          <a:p>
            <a:pPr lvl="1"/>
            <a:r>
              <a:rPr lang="en-US" sz="1400" dirty="0"/>
              <a:t>The hook is a malicious website designed to look and feel like a legitimate website. The authentic-looking website asks the victim to disclose privacy-related information, such as user identification and password. Often the hook is an obfuscated URL that is very close to one the victim finds legitimate and is really a site under the attacker’s control.</a:t>
            </a:r>
          </a:p>
          <a:p>
            <a:r>
              <a:rPr lang="en-US" dirty="0" smtClean="0"/>
              <a:t>The Catch</a:t>
            </a:r>
          </a:p>
          <a:p>
            <a:pPr lvl="1"/>
            <a:r>
              <a:rPr lang="en-US" sz="1400" dirty="0" smtClean="0"/>
              <a:t>The catch is when the originator of the phishing message uses the information collected from the hook to masquerade as the victim and conduct illegal financial transactions.</a:t>
            </a:r>
            <a:endParaRPr lang="en-US" sz="1400" dirty="0"/>
          </a:p>
        </p:txBody>
      </p:sp>
      <p:sp>
        <p:nvSpPr>
          <p:cNvPr id="4" name="Title 7"/>
          <p:cNvSpPr>
            <a:spLocks noGrp="1"/>
          </p:cNvSpPr>
          <p:nvPr>
            <p:ph type="title"/>
          </p:nvPr>
        </p:nvSpPr>
        <p:spPr/>
        <p:txBody>
          <a:bodyPr/>
          <a:lstStyle/>
          <a:p>
            <a:r>
              <a:rPr lang="en-US" dirty="0"/>
              <a:t>Phishing Attack</a:t>
            </a:r>
          </a:p>
        </p:txBody>
      </p:sp>
      <p:pic>
        <p:nvPicPr>
          <p:cNvPr id="2" name="Picture 4" descr="Fishing Coast Ocean · Free photo on Pixabay">
            <a:extLst>
              <a:ext uri="{FF2B5EF4-FFF2-40B4-BE49-F238E27FC236}">
                <a16:creationId xmlns:a16="http://schemas.microsoft.com/office/drawing/2014/main" id="{BFD6CE55-3E58-4F78-9EFC-CC100B79DB3C}"/>
              </a:ext>
            </a:extLst>
          </p:cNvPr>
          <p:cNvPicPr>
            <a:picLocks noChangeAspect="1"/>
          </p:cNvPicPr>
          <p:nvPr/>
        </p:nvPicPr>
        <p:blipFill>
          <a:blip r:embed="rId3"/>
          <a:stretch>
            <a:fillRect/>
          </a:stretch>
        </p:blipFill>
        <p:spPr>
          <a:xfrm>
            <a:off x="1562100" y="4989285"/>
            <a:ext cx="2133601" cy="1422401"/>
          </a:xfrm>
          <a:prstGeom prst="rect">
            <a:avLst/>
          </a:prstGeom>
        </p:spPr>
      </p:pic>
      <p:pic>
        <p:nvPicPr>
          <p:cNvPr id="5" name="Picture 5">
            <a:extLst>
              <a:ext uri="{FF2B5EF4-FFF2-40B4-BE49-F238E27FC236}">
                <a16:creationId xmlns:a16="http://schemas.microsoft.com/office/drawing/2014/main" id="{54FB26F9-6DD8-4DFD-813B-1C95812ECD6F}"/>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5181600" y="4989285"/>
            <a:ext cx="2633663" cy="1331520"/>
          </a:xfrm>
          <a:prstGeom prst="rect">
            <a:avLst/>
          </a:prstGeom>
        </p:spPr>
      </p:pic>
    </p:spTree>
    <p:extLst>
      <p:ext uri="{BB962C8B-B14F-4D97-AF65-F5344CB8AC3E}">
        <p14:creationId xmlns:p14="http://schemas.microsoft.com/office/powerpoint/2010/main" val="3119330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Phishing: </a:t>
            </a:r>
          </a:p>
          <a:p>
            <a:pPr lvl="1"/>
            <a:r>
              <a:rPr lang="en-US" dirty="0"/>
              <a:t>Attempts, via email, to acquire personal information from an Internet user by pretending to be a credible source</a:t>
            </a:r>
          </a:p>
          <a:p>
            <a:r>
              <a:rPr lang="en-US" dirty="0"/>
              <a:t>Indicators:</a:t>
            </a:r>
          </a:p>
          <a:p>
            <a:pPr lvl="1"/>
            <a:r>
              <a:rPr lang="en-US" dirty="0"/>
              <a:t>Spelling </a:t>
            </a:r>
            <a:r>
              <a:rPr lang="en-US" dirty="0" smtClean="0"/>
              <a:t>errors (they have improved)</a:t>
            </a:r>
            <a:endParaRPr lang="en-US" dirty="0"/>
          </a:p>
          <a:p>
            <a:pPr lvl="1"/>
            <a:r>
              <a:rPr lang="en-US" dirty="0"/>
              <a:t>Links in the email (malicious)</a:t>
            </a:r>
          </a:p>
          <a:p>
            <a:pPr lvl="1"/>
            <a:r>
              <a:rPr lang="en-US" dirty="0"/>
              <a:t>Communicated threats</a:t>
            </a:r>
          </a:p>
          <a:p>
            <a:pPr lvl="1"/>
            <a:r>
              <a:rPr lang="en-US" dirty="0"/>
              <a:t>Will be from a prominent business or company </a:t>
            </a:r>
          </a:p>
          <a:p>
            <a:endParaRPr lang="en-US" dirty="0"/>
          </a:p>
          <a:p>
            <a:endParaRPr lang="en-US" dirty="0"/>
          </a:p>
        </p:txBody>
      </p:sp>
      <p:sp>
        <p:nvSpPr>
          <p:cNvPr id="4" name="Title 3"/>
          <p:cNvSpPr>
            <a:spLocks noGrp="1"/>
          </p:cNvSpPr>
          <p:nvPr>
            <p:ph type="title"/>
          </p:nvPr>
        </p:nvSpPr>
        <p:spPr/>
        <p:txBody>
          <a:bodyPr/>
          <a:lstStyle/>
          <a:p>
            <a:r>
              <a:rPr lang="en-US"/>
              <a:t>Phishing</a:t>
            </a:r>
            <a:endParaRPr lang="en-US" dirty="0"/>
          </a:p>
        </p:txBody>
      </p:sp>
      <p:pic>
        <p:nvPicPr>
          <p:cNvPr id="8" name="Picture 2" descr="C:\Users\mark.a.phillipp\Desktop\phishi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3886200"/>
            <a:ext cx="7295149" cy="25009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513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Phishing Remains on the IRS “Dirty Dozen” List of Tax Scams </a:t>
            </a:r>
          </a:p>
          <a:p>
            <a:r>
              <a:rPr lang="en-US" dirty="0"/>
              <a:t>The IRS does not initiate taxpayer communications through email</a:t>
            </a:r>
          </a:p>
          <a:p>
            <a:r>
              <a:rPr lang="en-US" dirty="0" smtClean="0"/>
              <a:t>Scammers </a:t>
            </a:r>
            <a:r>
              <a:rPr lang="en-US" dirty="0"/>
              <a:t>send email claiming to be from IRS</a:t>
            </a:r>
          </a:p>
          <a:p>
            <a:r>
              <a:rPr lang="en-US" dirty="0"/>
              <a:t>Requests that you click on a link to fill out a form </a:t>
            </a:r>
          </a:p>
          <a:p>
            <a:pPr lvl="1"/>
            <a:r>
              <a:rPr lang="en-US" dirty="0"/>
              <a:t>Malicious link</a:t>
            </a:r>
          </a:p>
          <a:p>
            <a:pPr lvl="1"/>
            <a:r>
              <a:rPr lang="en-US" dirty="0"/>
              <a:t>Form asks for personal information</a:t>
            </a:r>
          </a:p>
          <a:p>
            <a:pPr lvl="1"/>
            <a:endParaRPr lang="en-US" dirty="0"/>
          </a:p>
        </p:txBody>
      </p:sp>
      <p:sp>
        <p:nvSpPr>
          <p:cNvPr id="2" name="Title 1"/>
          <p:cNvSpPr>
            <a:spLocks noGrp="1"/>
          </p:cNvSpPr>
          <p:nvPr>
            <p:ph type="title"/>
          </p:nvPr>
        </p:nvSpPr>
        <p:spPr/>
        <p:txBody>
          <a:bodyPr/>
          <a:lstStyle/>
          <a:p>
            <a:r>
              <a:rPr lang="en-US"/>
              <a:t>Internal Revenue Service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68961" y="3276600"/>
            <a:ext cx="3400893" cy="3048000"/>
          </a:xfrm>
          <a:prstGeom prst="rect">
            <a:avLst/>
          </a:prstGeom>
          <a:ln>
            <a:solidFill>
              <a:schemeClr val="tx2"/>
            </a:solidFill>
          </a:ln>
        </p:spPr>
      </p:pic>
      <p:pic>
        <p:nvPicPr>
          <p:cNvPr id="5" name="Picture 5">
            <a:extLst>
              <a:ext uri="{FF2B5EF4-FFF2-40B4-BE49-F238E27FC236}">
                <a16:creationId xmlns:a16="http://schemas.microsoft.com/office/drawing/2014/main" id="{F241F1B8-7548-40FB-ADFB-4033681CAD63}"/>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1997" y="3984533"/>
            <a:ext cx="2743200" cy="1645920"/>
          </a:xfrm>
          <a:prstGeom prst="rect">
            <a:avLst/>
          </a:prstGeom>
        </p:spPr>
      </p:pic>
    </p:spTree>
    <p:extLst>
      <p:ext uri="{BB962C8B-B14F-4D97-AF65-F5344CB8AC3E}">
        <p14:creationId xmlns:p14="http://schemas.microsoft.com/office/powerpoint/2010/main" val="2593611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z="1800" dirty="0"/>
              <a:t>Information is collected on a person and then used to convince the individual that the sender is a legitimate entity that “knows” the victim</a:t>
            </a:r>
          </a:p>
        </p:txBody>
      </p:sp>
      <p:sp>
        <p:nvSpPr>
          <p:cNvPr id="2" name="Title 1"/>
          <p:cNvSpPr>
            <a:spLocks noGrp="1"/>
          </p:cNvSpPr>
          <p:nvPr>
            <p:ph type="title"/>
          </p:nvPr>
        </p:nvSpPr>
        <p:spPr/>
        <p:txBody>
          <a:bodyPr/>
          <a:lstStyle/>
          <a:p>
            <a:r>
              <a:rPr lang="en-US"/>
              <a:t>Spear Phishing</a:t>
            </a:r>
            <a:endParaRPr lang="en-US" dirty="0"/>
          </a:p>
        </p:txBody>
      </p:sp>
      <p:pic>
        <p:nvPicPr>
          <p:cNvPr id="1026" name="Picture 2" descr="C:\Users\richard.o.wightman\Desktop\Phish.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5690" y="3733800"/>
            <a:ext cx="346291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ichard.o.wightman\Desktop\lrg_blog_spearphishi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8051" y="1295400"/>
            <a:ext cx="4125686" cy="206227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ichard.o.wightman\Desktop\Graphics\4_19_11DriveByDownloadEmai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06154" y="3457072"/>
            <a:ext cx="4197583" cy="2867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7514B668718747B50FD8D3FBC9A9FD" ma:contentTypeVersion="2" ma:contentTypeDescription="Create a new document." ma:contentTypeScope="" ma:versionID="025348b496729f70edb797c06daa259a">
  <xsd:schema xmlns:xsd="http://www.w3.org/2001/XMLSchema" xmlns:xs="http://www.w3.org/2001/XMLSchema" xmlns:p="http://schemas.microsoft.com/office/2006/metadata/properties" xmlns:ns2="9531640f-78ea-4460-8e48-ef6906173333" targetNamespace="http://schemas.microsoft.com/office/2006/metadata/properties" ma:root="true" ma:fieldsID="562a10e13676cb9b739c7af378dbb7f9" ns2:_="">
    <xsd:import namespace="9531640f-78ea-4460-8e48-ef690617333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1640f-78ea-4460-8e48-ef6906173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F31B07-FDDB-490C-B92A-466E8EA1E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1640f-78ea-4460-8e48-ef69061733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C2A315-8F72-424D-B10B-EDE3E1921AEE}">
  <ds:schemaRefs>
    <ds:schemaRef ds:uri="http://purl.org/dc/dcmitype/"/>
    <ds:schemaRef ds:uri="http://schemas.microsoft.com/office/2006/documentManagement/types"/>
    <ds:schemaRef ds:uri="http://purl.org/dc/elements/1.1/"/>
    <ds:schemaRef ds:uri="http://schemas.microsoft.com/office/2006/metadata/properties"/>
    <ds:schemaRef ds:uri="9531640f-78ea-4460-8e48-ef6906173333"/>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0524152-EE59-463D-BA73-0B235D8AD6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5531</TotalTime>
  <Words>2052</Words>
  <Application>Microsoft Office PowerPoint</Application>
  <PresentationFormat>On-screen Show (4:3)</PresentationFormat>
  <Paragraphs>192</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1_Default Design</vt:lpstr>
      <vt:lpstr>Phishing  </vt:lpstr>
      <vt:lpstr>Overview</vt:lpstr>
      <vt:lpstr>References</vt:lpstr>
      <vt:lpstr>Operations Security </vt:lpstr>
      <vt:lpstr>Phishing</vt:lpstr>
      <vt:lpstr>Phishing Attack</vt:lpstr>
      <vt:lpstr>Phishing</vt:lpstr>
      <vt:lpstr>Internal Revenue Service</vt:lpstr>
      <vt:lpstr>Spear Phishing</vt:lpstr>
      <vt:lpstr>Spear Phishing</vt:lpstr>
      <vt:lpstr>Whaling</vt:lpstr>
      <vt:lpstr>Cat Phishing</vt:lpstr>
      <vt:lpstr>Vishing</vt:lpstr>
      <vt:lpstr>Smishing</vt:lpstr>
      <vt:lpstr>Identifying a phishing scam</vt:lpstr>
      <vt:lpstr>Protect yourself</vt:lpstr>
      <vt:lpstr>Summary</vt:lpstr>
      <vt:lpstr>Contact Information</vt:lpstr>
    </vt:vector>
  </TitlesOfParts>
  <Company>FIWC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tlester</dc:creator>
  <cp:lastModifiedBy>Joseph Riley</cp:lastModifiedBy>
  <cp:revision>367</cp:revision>
  <cp:lastPrinted>2016-02-02T18:00:14Z</cp:lastPrinted>
  <dcterms:created xsi:type="dcterms:W3CDTF">2003-10-17T13:47:06Z</dcterms:created>
  <dcterms:modified xsi:type="dcterms:W3CDTF">2022-05-25T16:57:27Z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0x010100A07514B668718747B50FD8D3FBC9A9FD</vt:lpwstr>
  </property>
</Properties>
</file>